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112"/>
  </p:notesMasterIdLst>
  <p:handoutMasterIdLst>
    <p:handoutMasterId r:id="rId113"/>
  </p:handoutMasterIdLst>
  <p:sldIdLst>
    <p:sldId id="256" r:id="rId2"/>
    <p:sldId id="465" r:id="rId3"/>
    <p:sldId id="262" r:id="rId4"/>
    <p:sldId id="263" r:id="rId5"/>
    <p:sldId id="466" r:id="rId6"/>
    <p:sldId id="523" r:id="rId7"/>
    <p:sldId id="602" r:id="rId8"/>
    <p:sldId id="525" r:id="rId9"/>
    <p:sldId id="517" r:id="rId10"/>
    <p:sldId id="518" r:id="rId11"/>
    <p:sldId id="515" r:id="rId12"/>
    <p:sldId id="520" r:id="rId13"/>
    <p:sldId id="471" r:id="rId14"/>
    <p:sldId id="484" r:id="rId15"/>
    <p:sldId id="485" r:id="rId16"/>
    <p:sldId id="486" r:id="rId17"/>
    <p:sldId id="487" r:id="rId18"/>
    <p:sldId id="488" r:id="rId19"/>
    <p:sldId id="491" r:id="rId20"/>
    <p:sldId id="492" r:id="rId21"/>
    <p:sldId id="493" r:id="rId22"/>
    <p:sldId id="494" r:id="rId23"/>
    <p:sldId id="495" r:id="rId24"/>
    <p:sldId id="496" r:id="rId25"/>
    <p:sldId id="497" r:id="rId26"/>
    <p:sldId id="498" r:id="rId27"/>
    <p:sldId id="499" r:id="rId28"/>
    <p:sldId id="500" r:id="rId29"/>
    <p:sldId id="501" r:id="rId30"/>
    <p:sldId id="502" r:id="rId31"/>
    <p:sldId id="506" r:id="rId32"/>
    <p:sldId id="510" r:id="rId33"/>
    <p:sldId id="512" r:id="rId34"/>
    <p:sldId id="513" r:id="rId35"/>
    <p:sldId id="526" r:id="rId36"/>
    <p:sldId id="528" r:id="rId37"/>
    <p:sldId id="588" r:id="rId38"/>
    <p:sldId id="538" r:id="rId39"/>
    <p:sldId id="530" r:id="rId40"/>
    <p:sldId id="605" r:id="rId41"/>
    <p:sldId id="607" r:id="rId42"/>
    <p:sldId id="577" r:id="rId43"/>
    <p:sldId id="578" r:id="rId44"/>
    <p:sldId id="594" r:id="rId45"/>
    <p:sldId id="608" r:id="rId46"/>
    <p:sldId id="595" r:id="rId47"/>
    <p:sldId id="609" r:id="rId48"/>
    <p:sldId id="271" r:id="rId49"/>
    <p:sldId id="448" r:id="rId50"/>
    <p:sldId id="449" r:id="rId51"/>
    <p:sldId id="274" r:id="rId52"/>
    <p:sldId id="353" r:id="rId53"/>
    <p:sldId id="273" r:id="rId54"/>
    <p:sldId id="308" r:id="rId55"/>
    <p:sldId id="309" r:id="rId56"/>
    <p:sldId id="278" r:id="rId57"/>
    <p:sldId id="269" r:id="rId58"/>
    <p:sldId id="580" r:id="rId59"/>
    <p:sldId id="297" r:id="rId60"/>
    <p:sldId id="451" r:id="rId61"/>
    <p:sldId id="452" r:id="rId62"/>
    <p:sldId id="453" r:id="rId63"/>
    <p:sldId id="454" r:id="rId64"/>
    <p:sldId id="584" r:id="rId65"/>
    <p:sldId id="612" r:id="rId66"/>
    <p:sldId id="357" r:id="rId67"/>
    <p:sldId id="360" r:id="rId68"/>
    <p:sldId id="610" r:id="rId69"/>
    <p:sldId id="581" r:id="rId70"/>
    <p:sldId id="590" r:id="rId71"/>
    <p:sldId id="589" r:id="rId72"/>
    <p:sldId id="591" r:id="rId73"/>
    <p:sldId id="593" r:id="rId74"/>
    <p:sldId id="592" r:id="rId75"/>
    <p:sldId id="541" r:id="rId76"/>
    <p:sldId id="542" r:id="rId77"/>
    <p:sldId id="543" r:id="rId78"/>
    <p:sldId id="544" r:id="rId79"/>
    <p:sldId id="545" r:id="rId80"/>
    <p:sldId id="546" r:id="rId81"/>
    <p:sldId id="547" r:id="rId82"/>
    <p:sldId id="548" r:id="rId83"/>
    <p:sldId id="549" r:id="rId84"/>
    <p:sldId id="550" r:id="rId85"/>
    <p:sldId id="551" r:id="rId86"/>
    <p:sldId id="552" r:id="rId87"/>
    <p:sldId id="553" r:id="rId88"/>
    <p:sldId id="554" r:id="rId89"/>
    <p:sldId id="555" r:id="rId90"/>
    <p:sldId id="556" r:id="rId91"/>
    <p:sldId id="557" r:id="rId92"/>
    <p:sldId id="558" r:id="rId93"/>
    <p:sldId id="559" r:id="rId94"/>
    <p:sldId id="560" r:id="rId95"/>
    <p:sldId id="586" r:id="rId96"/>
    <p:sldId id="561" r:id="rId97"/>
    <p:sldId id="596" r:id="rId98"/>
    <p:sldId id="597" r:id="rId99"/>
    <p:sldId id="564" r:id="rId100"/>
    <p:sldId id="565" r:id="rId101"/>
    <p:sldId id="566" r:id="rId102"/>
    <p:sldId id="567" r:id="rId103"/>
    <p:sldId id="568" r:id="rId104"/>
    <p:sldId id="569" r:id="rId105"/>
    <p:sldId id="570" r:id="rId106"/>
    <p:sldId id="571" r:id="rId107"/>
    <p:sldId id="572" r:id="rId108"/>
    <p:sldId id="573" r:id="rId109"/>
    <p:sldId id="540" r:id="rId110"/>
    <p:sldId id="295" r:id="rId1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Planilha_do_Microsoft_Excel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Planilha_do_Microsoft_Excel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10.10.10.75\grupos\Area%20Tecnica\Politicas%20Sociais\Resultado%20da%20Seguridade%20Social\Dados\DADOS_RGP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Plan1!$B$2</c:f>
              <c:strCache>
                <c:ptCount val="1"/>
                <c:pt idx="0">
                  <c:v>TOTAL</c:v>
                </c:pt>
              </c:strCache>
            </c:strRef>
          </c:tx>
          <c:spPr>
            <a:solidFill>
              <a:srgbClr val="002060"/>
            </a:solidFill>
          </c:spPr>
          <c:invertIfNegative val="0"/>
          <c:dLbls>
            <c:spPr>
              <a:noFill/>
              <a:ln>
                <a:noFill/>
              </a:ln>
              <a:effectLst/>
            </c:spPr>
            <c:txPr>
              <a:bodyPr rot="-5400000" vert="horz"/>
              <a:lstStyle/>
              <a:p>
                <a:pPr>
                  <a:defRPr sz="14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Plan1!$A$3:$A$7</c:f>
              <c:strCache>
                <c:ptCount val="5"/>
                <c:pt idx="0">
                  <c:v>15 anos</c:v>
                </c:pt>
                <c:pt idx="1">
                  <c:v>16 a 20 anos</c:v>
                </c:pt>
                <c:pt idx="2">
                  <c:v>21 a 24 anos</c:v>
                </c:pt>
                <c:pt idx="3">
                  <c:v>25 anos</c:v>
                </c:pt>
                <c:pt idx="4">
                  <c:v>26 ou mais</c:v>
                </c:pt>
              </c:strCache>
            </c:strRef>
          </c:cat>
          <c:val>
            <c:numRef>
              <c:f>Plan1!$B$3:$B$7</c:f>
              <c:numCache>
                <c:formatCode>General</c:formatCode>
                <c:ptCount val="5"/>
                <c:pt idx="0">
                  <c:v>34</c:v>
                </c:pt>
                <c:pt idx="1">
                  <c:v>31</c:v>
                </c:pt>
                <c:pt idx="2">
                  <c:v>13.9</c:v>
                </c:pt>
                <c:pt idx="3">
                  <c:v>3.2</c:v>
                </c:pt>
                <c:pt idx="4">
                  <c:v>17.8</c:v>
                </c:pt>
              </c:numCache>
            </c:numRef>
          </c:val>
        </c:ser>
        <c:ser>
          <c:idx val="1"/>
          <c:order val="1"/>
          <c:tx>
            <c:strRef>
              <c:f>Plan1!$C$2</c:f>
              <c:strCache>
                <c:ptCount val="1"/>
                <c:pt idx="0">
                  <c:v>HOMENS</c:v>
                </c:pt>
              </c:strCache>
            </c:strRef>
          </c:tx>
          <c:spPr>
            <a:solidFill>
              <a:schemeClr val="accent1">
                <a:lumMod val="75000"/>
              </a:schemeClr>
            </a:solidFill>
          </c:spPr>
          <c:invertIfNegative val="0"/>
          <c:dLbls>
            <c:spPr>
              <a:noFill/>
              <a:ln>
                <a:noFill/>
              </a:ln>
              <a:effectLst/>
            </c:spPr>
            <c:txPr>
              <a:bodyPr rot="-5400000" vert="horz"/>
              <a:lstStyle/>
              <a:p>
                <a:pPr>
                  <a:defRPr sz="12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Plan1!$A$3:$A$7</c:f>
              <c:strCache>
                <c:ptCount val="5"/>
                <c:pt idx="0">
                  <c:v>15 anos</c:v>
                </c:pt>
                <c:pt idx="1">
                  <c:v>16 a 20 anos</c:v>
                </c:pt>
                <c:pt idx="2">
                  <c:v>21 a 24 anos</c:v>
                </c:pt>
                <c:pt idx="3">
                  <c:v>25 anos</c:v>
                </c:pt>
                <c:pt idx="4">
                  <c:v>26 ou mais</c:v>
                </c:pt>
              </c:strCache>
            </c:strRef>
          </c:cat>
          <c:val>
            <c:numRef>
              <c:f>Plan1!$C$3:$C$7</c:f>
              <c:numCache>
                <c:formatCode>0.0</c:formatCode>
                <c:ptCount val="5"/>
                <c:pt idx="0">
                  <c:v>26</c:v>
                </c:pt>
                <c:pt idx="1">
                  <c:v>30.7</c:v>
                </c:pt>
                <c:pt idx="2">
                  <c:v>15.8</c:v>
                </c:pt>
                <c:pt idx="3">
                  <c:v>3.6</c:v>
                </c:pt>
                <c:pt idx="4">
                  <c:v>23.8</c:v>
                </c:pt>
              </c:numCache>
            </c:numRef>
          </c:val>
        </c:ser>
        <c:ser>
          <c:idx val="2"/>
          <c:order val="2"/>
          <c:tx>
            <c:strRef>
              <c:f>Plan1!$D$2</c:f>
              <c:strCache>
                <c:ptCount val="1"/>
                <c:pt idx="0">
                  <c:v>MULHERES</c:v>
                </c:pt>
              </c:strCache>
            </c:strRef>
          </c:tx>
          <c:spPr>
            <a:solidFill>
              <a:schemeClr val="tx2">
                <a:lumMod val="75000"/>
              </a:schemeClr>
            </a:solidFill>
          </c:spPr>
          <c:invertIfNegative val="0"/>
          <c:dLbls>
            <c:spPr>
              <a:noFill/>
              <a:ln>
                <a:noFill/>
              </a:ln>
              <a:effectLst/>
            </c:spPr>
            <c:txPr>
              <a:bodyPr rot="-5400000" vert="horz"/>
              <a:lstStyle/>
              <a:p>
                <a:pPr>
                  <a:defRPr sz="12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Plan1!$A$3:$A$7</c:f>
              <c:strCache>
                <c:ptCount val="5"/>
                <c:pt idx="0">
                  <c:v>15 anos</c:v>
                </c:pt>
                <c:pt idx="1">
                  <c:v>16 a 20 anos</c:v>
                </c:pt>
                <c:pt idx="2">
                  <c:v>21 a 24 anos</c:v>
                </c:pt>
                <c:pt idx="3">
                  <c:v>25 anos</c:v>
                </c:pt>
                <c:pt idx="4">
                  <c:v>26 ou mais</c:v>
                </c:pt>
              </c:strCache>
            </c:strRef>
          </c:cat>
          <c:val>
            <c:numRef>
              <c:f>Plan1!$D$3:$D$7</c:f>
              <c:numCache>
                <c:formatCode>General</c:formatCode>
                <c:ptCount val="5"/>
                <c:pt idx="0">
                  <c:v>39.6</c:v>
                </c:pt>
                <c:pt idx="1">
                  <c:v>31.4</c:v>
                </c:pt>
                <c:pt idx="2">
                  <c:v>12.5</c:v>
                </c:pt>
                <c:pt idx="3">
                  <c:v>2.8</c:v>
                </c:pt>
                <c:pt idx="4">
                  <c:v>13.5</c:v>
                </c:pt>
              </c:numCache>
            </c:numRef>
          </c:val>
        </c:ser>
        <c:dLbls>
          <c:showLegendKey val="0"/>
          <c:showVal val="0"/>
          <c:showCatName val="0"/>
          <c:showSerName val="0"/>
          <c:showPercent val="0"/>
          <c:showBubbleSize val="0"/>
        </c:dLbls>
        <c:gapWidth val="150"/>
        <c:axId val="320104544"/>
        <c:axId val="320099448"/>
      </c:barChart>
      <c:catAx>
        <c:axId val="320104544"/>
        <c:scaling>
          <c:orientation val="minMax"/>
        </c:scaling>
        <c:delete val="0"/>
        <c:axPos val="b"/>
        <c:numFmt formatCode="General" sourceLinked="0"/>
        <c:majorTickMark val="out"/>
        <c:minorTickMark val="none"/>
        <c:tickLblPos val="nextTo"/>
        <c:txPr>
          <a:bodyPr/>
          <a:lstStyle/>
          <a:p>
            <a:pPr>
              <a:defRPr sz="1400"/>
            </a:pPr>
            <a:endParaRPr lang="pt-BR"/>
          </a:p>
        </c:txPr>
        <c:crossAx val="320099448"/>
        <c:crosses val="autoZero"/>
        <c:auto val="1"/>
        <c:lblAlgn val="ctr"/>
        <c:lblOffset val="100"/>
        <c:noMultiLvlLbl val="0"/>
      </c:catAx>
      <c:valAx>
        <c:axId val="320099448"/>
        <c:scaling>
          <c:orientation val="minMax"/>
        </c:scaling>
        <c:delete val="0"/>
        <c:axPos val="l"/>
        <c:majorGridlines/>
        <c:numFmt formatCode="General" sourceLinked="1"/>
        <c:majorTickMark val="out"/>
        <c:minorTickMark val="none"/>
        <c:tickLblPos val="nextTo"/>
        <c:txPr>
          <a:bodyPr/>
          <a:lstStyle/>
          <a:p>
            <a:pPr>
              <a:defRPr sz="1400"/>
            </a:pPr>
            <a:endParaRPr lang="pt-BR"/>
          </a:p>
        </c:txPr>
        <c:crossAx val="320104544"/>
        <c:crosses val="autoZero"/>
        <c:crossBetween val="between"/>
      </c:valAx>
    </c:plotArea>
    <c:legend>
      <c:legendPos val="r"/>
      <c:overlay val="0"/>
      <c:txPr>
        <a:bodyPr/>
        <a:lstStyle/>
        <a:p>
          <a:pPr>
            <a:defRPr sz="1600"/>
          </a:pPr>
          <a:endParaRPr lang="pt-B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pt-BR" sz="1200" b="1" dirty="0" smtClean="0"/>
              <a:t>IMPACTO </a:t>
            </a:r>
            <a:r>
              <a:rPr lang="pt-BR" sz="1200" b="1" dirty="0"/>
              <a:t>DAS TRANSFERÊNCIAS NA CONDIÇÃO DE EXTREMA POBREZA POR IDADE (2014)</a:t>
            </a:r>
            <a:endParaRPr lang="pt-BR" sz="2000" b="1" dirty="0"/>
          </a:p>
        </c:rich>
      </c:tx>
      <c:layout>
        <c:manualLayout>
          <c:xMode val="edge"/>
          <c:yMode val="edge"/>
          <c:x val="0.11295045746400344"/>
          <c:y val="0"/>
        </c:manualLayout>
      </c:layout>
      <c:overlay val="0"/>
      <c:spPr>
        <a:noFill/>
        <a:ln>
          <a:noFill/>
        </a:ln>
        <a:effectLst/>
      </c:spPr>
    </c:title>
    <c:autoTitleDeleted val="0"/>
    <c:plotArea>
      <c:layout>
        <c:manualLayout>
          <c:layoutTarget val="inner"/>
          <c:xMode val="edge"/>
          <c:yMode val="edge"/>
          <c:x val="4.6951813464406175E-2"/>
          <c:y val="0.10718293240867827"/>
          <c:w val="0.93187228698345559"/>
          <c:h val="0.55168956969761707"/>
        </c:manualLayout>
      </c:layout>
      <c:areaChart>
        <c:grouping val="stacked"/>
        <c:varyColors val="0"/>
        <c:ser>
          <c:idx val="5"/>
          <c:order val="0"/>
          <c:tx>
            <c:strRef>
              <c:f>'[Arquivo Oficina ANFIP II.xlsx]DadosGrafs'!$R$2</c:f>
              <c:strCache>
                <c:ptCount val="1"/>
                <c:pt idx="0">
                  <c:v>Extrema pobreza atual</c:v>
                </c:pt>
              </c:strCache>
            </c:strRef>
          </c:tx>
          <c:spPr>
            <a:solidFill>
              <a:schemeClr val="accent5">
                <a:lumMod val="60000"/>
              </a:schemeClr>
            </a:solidFill>
            <a:ln>
              <a:noFill/>
            </a:ln>
            <a:effectLst/>
          </c:spP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II.xlsx]DadosGrafs'!$R$3:$R$83</c:f>
              <c:numCache>
                <c:formatCode>0.0%</c:formatCode>
                <c:ptCount val="81"/>
                <c:pt idx="0">
                  <c:v>4.9086854121092566E-2</c:v>
                </c:pt>
                <c:pt idx="1">
                  <c:v>5.0825114697096711E-2</c:v>
                </c:pt>
                <c:pt idx="2">
                  <c:v>4.9295695306538156E-2</c:v>
                </c:pt>
                <c:pt idx="3">
                  <c:v>5.5292891456269151E-2</c:v>
                </c:pt>
                <c:pt idx="4">
                  <c:v>5.0600076397587256E-2</c:v>
                </c:pt>
                <c:pt idx="5">
                  <c:v>5.0260388997162432E-2</c:v>
                </c:pt>
                <c:pt idx="6">
                  <c:v>4.8506036369057023E-2</c:v>
                </c:pt>
                <c:pt idx="7">
                  <c:v>5.5501821681446344E-2</c:v>
                </c:pt>
                <c:pt idx="8">
                  <c:v>5.1252729180066063E-2</c:v>
                </c:pt>
                <c:pt idx="9">
                  <c:v>4.6453546295112731E-2</c:v>
                </c:pt>
                <c:pt idx="10">
                  <c:v>4.8245421326498013E-2</c:v>
                </c:pt>
                <c:pt idx="11">
                  <c:v>5.2551000474792615E-2</c:v>
                </c:pt>
                <c:pt idx="12">
                  <c:v>4.4141940589923906E-2</c:v>
                </c:pt>
                <c:pt idx="13">
                  <c:v>4.4113455623881123E-2</c:v>
                </c:pt>
                <c:pt idx="14">
                  <c:v>4.0938355516738405E-2</c:v>
                </c:pt>
                <c:pt idx="15">
                  <c:v>4.1596364836213637E-2</c:v>
                </c:pt>
                <c:pt idx="16">
                  <c:v>3.3149861362262986E-2</c:v>
                </c:pt>
                <c:pt idx="17">
                  <c:v>3.0949531136381062E-2</c:v>
                </c:pt>
                <c:pt idx="18">
                  <c:v>3.1983372325476857E-2</c:v>
                </c:pt>
                <c:pt idx="19">
                  <c:v>2.273580437437912E-2</c:v>
                </c:pt>
                <c:pt idx="20">
                  <c:v>2.2453268743277095E-2</c:v>
                </c:pt>
                <c:pt idx="21">
                  <c:v>2.5714490018381359E-2</c:v>
                </c:pt>
                <c:pt idx="22">
                  <c:v>1.9780460922031617E-2</c:v>
                </c:pt>
                <c:pt idx="23">
                  <c:v>2.0241705154695869E-2</c:v>
                </c:pt>
                <c:pt idx="24">
                  <c:v>2.5963471802757394E-2</c:v>
                </c:pt>
                <c:pt idx="25">
                  <c:v>2.28779617049635E-2</c:v>
                </c:pt>
                <c:pt idx="26">
                  <c:v>2.541198798655242E-2</c:v>
                </c:pt>
                <c:pt idx="27">
                  <c:v>2.7381839357365646E-2</c:v>
                </c:pt>
                <c:pt idx="28">
                  <c:v>2.3202604079062297E-2</c:v>
                </c:pt>
                <c:pt idx="29">
                  <c:v>2.7021819322175272E-2</c:v>
                </c:pt>
                <c:pt idx="30">
                  <c:v>2.1631825253747562E-2</c:v>
                </c:pt>
                <c:pt idx="31">
                  <c:v>2.3832658734224868E-2</c:v>
                </c:pt>
                <c:pt idx="32">
                  <c:v>2.6013314971638786E-2</c:v>
                </c:pt>
                <c:pt idx="33">
                  <c:v>2.8163445040010934E-2</c:v>
                </c:pt>
                <c:pt idx="34">
                  <c:v>2.3370185192378802E-2</c:v>
                </c:pt>
                <c:pt idx="35">
                  <c:v>2.568616796625512E-2</c:v>
                </c:pt>
                <c:pt idx="36">
                  <c:v>2.5519335026340396E-2</c:v>
                </c:pt>
                <c:pt idx="37">
                  <c:v>2.6624024770324498E-2</c:v>
                </c:pt>
                <c:pt idx="38">
                  <c:v>2.2119986200848145E-2</c:v>
                </c:pt>
                <c:pt idx="39">
                  <c:v>2.1476119220784341E-2</c:v>
                </c:pt>
                <c:pt idx="40">
                  <c:v>2.2292593041389194E-2</c:v>
                </c:pt>
                <c:pt idx="41">
                  <c:v>2.1372654194362094E-2</c:v>
                </c:pt>
                <c:pt idx="42">
                  <c:v>1.8677267063899036E-2</c:v>
                </c:pt>
                <c:pt idx="43">
                  <c:v>1.9000989489012937E-2</c:v>
                </c:pt>
                <c:pt idx="44">
                  <c:v>2.4559453063600006E-2</c:v>
                </c:pt>
                <c:pt idx="45">
                  <c:v>2.0174408678312519E-2</c:v>
                </c:pt>
                <c:pt idx="46">
                  <c:v>2.1061227648024469E-2</c:v>
                </c:pt>
                <c:pt idx="47">
                  <c:v>2.28566979842856E-2</c:v>
                </c:pt>
                <c:pt idx="48">
                  <c:v>2.3938024245760317E-2</c:v>
                </c:pt>
                <c:pt idx="49">
                  <c:v>2.2268326009738083E-2</c:v>
                </c:pt>
                <c:pt idx="50">
                  <c:v>2.1357121366519131E-2</c:v>
                </c:pt>
                <c:pt idx="51">
                  <c:v>1.8563199850349831E-2</c:v>
                </c:pt>
                <c:pt idx="52">
                  <c:v>1.901740718389228E-2</c:v>
                </c:pt>
                <c:pt idx="53">
                  <c:v>1.5815852291767348E-2</c:v>
                </c:pt>
                <c:pt idx="54">
                  <c:v>2.3766548909315406E-2</c:v>
                </c:pt>
                <c:pt idx="55">
                  <c:v>2.0895255578906809E-2</c:v>
                </c:pt>
                <c:pt idx="56">
                  <c:v>1.7371987797637326E-2</c:v>
                </c:pt>
                <c:pt idx="57">
                  <c:v>2.0082896767998445E-2</c:v>
                </c:pt>
                <c:pt idx="58">
                  <c:v>1.3917975631401026E-2</c:v>
                </c:pt>
                <c:pt idx="59">
                  <c:v>1.7256154545139537E-2</c:v>
                </c:pt>
                <c:pt idx="60">
                  <c:v>1.3890738259994779E-2</c:v>
                </c:pt>
                <c:pt idx="61">
                  <c:v>1.5083743129967832E-2</c:v>
                </c:pt>
                <c:pt idx="62">
                  <c:v>8.9090849411763394E-3</c:v>
                </c:pt>
                <c:pt idx="63">
                  <c:v>8.1203011062319658E-3</c:v>
                </c:pt>
                <c:pt idx="64">
                  <c:v>8.5382355394496602E-3</c:v>
                </c:pt>
                <c:pt idx="65">
                  <c:v>4.4939567154652915E-3</c:v>
                </c:pt>
                <c:pt idx="66">
                  <c:v>1.9668711213939542E-3</c:v>
                </c:pt>
                <c:pt idx="67">
                  <c:v>2.9029515554819291E-3</c:v>
                </c:pt>
                <c:pt idx="68">
                  <c:v>5.5940928214739767E-3</c:v>
                </c:pt>
                <c:pt idx="69">
                  <c:v>4.3076412774895531E-3</c:v>
                </c:pt>
                <c:pt idx="70">
                  <c:v>4.4580488591857261E-3</c:v>
                </c:pt>
                <c:pt idx="71">
                  <c:v>1.728119331187501E-3</c:v>
                </c:pt>
                <c:pt idx="72">
                  <c:v>6.9921665883689683E-4</c:v>
                </c:pt>
                <c:pt idx="73">
                  <c:v>4.9788312628822908E-4</c:v>
                </c:pt>
                <c:pt idx="74">
                  <c:v>1.8976457332621716E-3</c:v>
                </c:pt>
                <c:pt idx="75">
                  <c:v>3.1472548527975391E-3</c:v>
                </c:pt>
                <c:pt idx="76">
                  <c:v>9.6040107454370589E-4</c:v>
                </c:pt>
                <c:pt idx="77">
                  <c:v>2.2824136205264215E-3</c:v>
                </c:pt>
                <c:pt idx="78">
                  <c:v>3.3995112654483378E-3</c:v>
                </c:pt>
                <c:pt idx="79">
                  <c:v>0</c:v>
                </c:pt>
                <c:pt idx="80">
                  <c:v>1.4700629241887176E-3</c:v>
                </c:pt>
              </c:numCache>
            </c:numRef>
          </c:val>
        </c:ser>
        <c:dLbls>
          <c:showLegendKey val="0"/>
          <c:showVal val="0"/>
          <c:showCatName val="0"/>
          <c:showSerName val="0"/>
          <c:showPercent val="0"/>
          <c:showBubbleSize val="0"/>
        </c:dLbls>
        <c:axId val="320104936"/>
        <c:axId val="320105720"/>
      </c:areaChart>
      <c:lineChart>
        <c:grouping val="standard"/>
        <c:varyColors val="0"/>
        <c:ser>
          <c:idx val="6"/>
          <c:order val="1"/>
          <c:tx>
            <c:strRef>
              <c:f>'[Arquivo Oficina ANFIP II.xlsx]DadosGrafs'!$S$2</c:f>
              <c:strCache>
                <c:ptCount val="1"/>
                <c:pt idx="0">
                  <c:v>Extrema pobreza sem a previdência</c:v>
                </c:pt>
              </c:strCache>
            </c:strRef>
          </c:tx>
          <c:spPr>
            <a:ln w="38100" cap="rnd">
              <a:solidFill>
                <a:schemeClr val="accent1">
                  <a:lumMod val="80000"/>
                  <a:lumOff val="20000"/>
                </a:schemeClr>
              </a:solidFill>
              <a:round/>
            </a:ln>
            <a:effectLst/>
          </c:spPr>
          <c:marker>
            <c:symbol val="none"/>
          </c:marke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II.xlsx]DadosGrafs'!$S$3:$S$83</c:f>
              <c:numCache>
                <c:formatCode>0.0%</c:formatCode>
                <c:ptCount val="81"/>
                <c:pt idx="0">
                  <c:v>6.309659124466685E-2</c:v>
                </c:pt>
                <c:pt idx="1">
                  <c:v>6.2844410591997246E-2</c:v>
                </c:pt>
                <c:pt idx="2">
                  <c:v>6.285188946239402E-2</c:v>
                </c:pt>
                <c:pt idx="3">
                  <c:v>6.9370008332835312E-2</c:v>
                </c:pt>
                <c:pt idx="4">
                  <c:v>6.7064289458021301E-2</c:v>
                </c:pt>
                <c:pt idx="5">
                  <c:v>6.9000669454947761E-2</c:v>
                </c:pt>
                <c:pt idx="6">
                  <c:v>6.7707776916101303E-2</c:v>
                </c:pt>
                <c:pt idx="7">
                  <c:v>7.3217845603904583E-2</c:v>
                </c:pt>
                <c:pt idx="8">
                  <c:v>7.4685173421504381E-2</c:v>
                </c:pt>
                <c:pt idx="9">
                  <c:v>6.563399911378702E-2</c:v>
                </c:pt>
                <c:pt idx="10">
                  <c:v>7.0055628913292034E-2</c:v>
                </c:pt>
                <c:pt idx="11">
                  <c:v>7.4367953021356403E-2</c:v>
                </c:pt>
                <c:pt idx="12">
                  <c:v>6.7360750968524896E-2</c:v>
                </c:pt>
                <c:pt idx="13">
                  <c:v>7.356930801582437E-2</c:v>
                </c:pt>
                <c:pt idx="14">
                  <c:v>7.1889283090611128E-2</c:v>
                </c:pt>
                <c:pt idx="15">
                  <c:v>7.122229147982953E-2</c:v>
                </c:pt>
                <c:pt idx="16">
                  <c:v>6.3042741145963588E-2</c:v>
                </c:pt>
                <c:pt idx="17">
                  <c:v>6.3135606868894065E-2</c:v>
                </c:pt>
                <c:pt idx="18">
                  <c:v>5.916766846050156E-2</c:v>
                </c:pt>
                <c:pt idx="19">
                  <c:v>4.5852955106811213E-2</c:v>
                </c:pt>
                <c:pt idx="20">
                  <c:v>4.2566852964849071E-2</c:v>
                </c:pt>
                <c:pt idx="21">
                  <c:v>4.5633399781468575E-2</c:v>
                </c:pt>
                <c:pt idx="22">
                  <c:v>4.1556191713456363E-2</c:v>
                </c:pt>
                <c:pt idx="23">
                  <c:v>3.7589892366035653E-2</c:v>
                </c:pt>
                <c:pt idx="24">
                  <c:v>4.3413245448859432E-2</c:v>
                </c:pt>
                <c:pt idx="25">
                  <c:v>3.9627564085703865E-2</c:v>
                </c:pt>
                <c:pt idx="26">
                  <c:v>3.7306249382959816E-2</c:v>
                </c:pt>
                <c:pt idx="27">
                  <c:v>4.1693376622340635E-2</c:v>
                </c:pt>
                <c:pt idx="28">
                  <c:v>3.4764118456762985E-2</c:v>
                </c:pt>
                <c:pt idx="29">
                  <c:v>3.788977508219829E-2</c:v>
                </c:pt>
                <c:pt idx="30">
                  <c:v>3.9734336798952906E-2</c:v>
                </c:pt>
                <c:pt idx="31">
                  <c:v>3.6966061042519822E-2</c:v>
                </c:pt>
                <c:pt idx="32">
                  <c:v>3.8753655998590236E-2</c:v>
                </c:pt>
                <c:pt idx="33">
                  <c:v>4.1721912628877721E-2</c:v>
                </c:pt>
                <c:pt idx="34">
                  <c:v>3.5997059600614528E-2</c:v>
                </c:pt>
                <c:pt idx="35">
                  <c:v>3.5591656337998143E-2</c:v>
                </c:pt>
                <c:pt idx="36">
                  <c:v>3.8317165456524291E-2</c:v>
                </c:pt>
                <c:pt idx="37">
                  <c:v>3.8981911489868869E-2</c:v>
                </c:pt>
                <c:pt idx="38">
                  <c:v>3.4935711269691409E-2</c:v>
                </c:pt>
                <c:pt idx="39">
                  <c:v>4.0543601515660291E-2</c:v>
                </c:pt>
                <c:pt idx="40">
                  <c:v>3.9128685303043073E-2</c:v>
                </c:pt>
                <c:pt idx="41">
                  <c:v>3.285251415275553E-2</c:v>
                </c:pt>
                <c:pt idx="42">
                  <c:v>3.5286778603697146E-2</c:v>
                </c:pt>
                <c:pt idx="43">
                  <c:v>3.8741582521803944E-2</c:v>
                </c:pt>
                <c:pt idx="44">
                  <c:v>3.9424805316098731E-2</c:v>
                </c:pt>
                <c:pt idx="45">
                  <c:v>3.8256522200911809E-2</c:v>
                </c:pt>
                <c:pt idx="46">
                  <c:v>4.3574025130705768E-2</c:v>
                </c:pt>
                <c:pt idx="47">
                  <c:v>4.3788022374169011E-2</c:v>
                </c:pt>
                <c:pt idx="48">
                  <c:v>4.93493395496266E-2</c:v>
                </c:pt>
                <c:pt idx="49">
                  <c:v>4.6267694796695569E-2</c:v>
                </c:pt>
                <c:pt idx="50">
                  <c:v>5.6414991257974952E-2</c:v>
                </c:pt>
                <c:pt idx="51">
                  <c:v>4.9463026975869705E-2</c:v>
                </c:pt>
                <c:pt idx="52">
                  <c:v>5.9026890611406764E-2</c:v>
                </c:pt>
                <c:pt idx="53">
                  <c:v>6.5449777701969886E-2</c:v>
                </c:pt>
                <c:pt idx="54">
                  <c:v>7.9939806557826856E-2</c:v>
                </c:pt>
                <c:pt idx="55">
                  <c:v>8.7673100559719983E-2</c:v>
                </c:pt>
                <c:pt idx="56">
                  <c:v>9.2162643572262143E-2</c:v>
                </c:pt>
                <c:pt idx="57">
                  <c:v>0.11551676775534514</c:v>
                </c:pt>
                <c:pt idx="58">
                  <c:v>0.11715657489564339</c:v>
                </c:pt>
                <c:pt idx="59">
                  <c:v>0.1301203834769967</c:v>
                </c:pt>
                <c:pt idx="60">
                  <c:v>0.16496495566800784</c:v>
                </c:pt>
                <c:pt idx="61">
                  <c:v>0.17181280406073654</c:v>
                </c:pt>
                <c:pt idx="62">
                  <c:v>0.19107689551714027</c:v>
                </c:pt>
                <c:pt idx="63">
                  <c:v>0.20662407789456569</c:v>
                </c:pt>
                <c:pt idx="64">
                  <c:v>0.23727026701391141</c:v>
                </c:pt>
                <c:pt idx="65">
                  <c:v>0.26339042725474682</c:v>
                </c:pt>
                <c:pt idx="66">
                  <c:v>0.2883186164767762</c:v>
                </c:pt>
                <c:pt idx="67">
                  <c:v>0.29481094479156572</c:v>
                </c:pt>
                <c:pt idx="68">
                  <c:v>0.3133560297259394</c:v>
                </c:pt>
                <c:pt idx="69">
                  <c:v>0.30933681026353094</c:v>
                </c:pt>
                <c:pt idx="70">
                  <c:v>0.32185224850425809</c:v>
                </c:pt>
                <c:pt idx="71">
                  <c:v>0.3453499946943705</c:v>
                </c:pt>
                <c:pt idx="72">
                  <c:v>0.34295484589920355</c:v>
                </c:pt>
                <c:pt idx="73">
                  <c:v>0.32968335097394758</c:v>
                </c:pt>
                <c:pt idx="74">
                  <c:v>0.3235445077674648</c:v>
                </c:pt>
                <c:pt idx="75">
                  <c:v>0.35421149602507823</c:v>
                </c:pt>
                <c:pt idx="76">
                  <c:v>0.35836778800977259</c:v>
                </c:pt>
                <c:pt idx="77">
                  <c:v>0.36022926143517914</c:v>
                </c:pt>
                <c:pt idx="78">
                  <c:v>0.34135126918984648</c:v>
                </c:pt>
                <c:pt idx="79">
                  <c:v>0.32654605731316294</c:v>
                </c:pt>
                <c:pt idx="80">
                  <c:v>0.31647765857641386</c:v>
                </c:pt>
              </c:numCache>
            </c:numRef>
          </c:val>
          <c:smooth val="0"/>
        </c:ser>
        <c:ser>
          <c:idx val="0"/>
          <c:order val="2"/>
          <c:tx>
            <c:strRef>
              <c:f>'[Arquivo Oficina ANFIP II.xlsx]DadosGrafs'!$T$2</c:f>
              <c:strCache>
                <c:ptCount val="1"/>
                <c:pt idx="0">
                  <c:v>Extrema pobreza sem previdência e pensão</c:v>
                </c:pt>
              </c:strCache>
            </c:strRef>
          </c:tx>
          <c:spPr>
            <a:ln w="38100" cap="rnd">
              <a:solidFill>
                <a:schemeClr val="accent1"/>
              </a:solidFill>
              <a:round/>
            </a:ln>
            <a:effectLst/>
          </c:spPr>
          <c:marker>
            <c:symbol val="none"/>
          </c:marke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II.xlsx]DadosGrafs'!$T$3:$T$83</c:f>
              <c:numCache>
                <c:formatCode>0.0%</c:formatCode>
                <c:ptCount val="81"/>
                <c:pt idx="0">
                  <c:v>7.0176715418331662E-2</c:v>
                </c:pt>
                <c:pt idx="1">
                  <c:v>7.0259954283714982E-2</c:v>
                </c:pt>
                <c:pt idx="2">
                  <c:v>6.8763407101181923E-2</c:v>
                </c:pt>
                <c:pt idx="3">
                  <c:v>7.907999785007587E-2</c:v>
                </c:pt>
                <c:pt idx="4">
                  <c:v>7.4582878057013927E-2</c:v>
                </c:pt>
                <c:pt idx="5">
                  <c:v>8.0105002633982014E-2</c:v>
                </c:pt>
                <c:pt idx="6">
                  <c:v>7.992177476171293E-2</c:v>
                </c:pt>
                <c:pt idx="7">
                  <c:v>8.3865058087578201E-2</c:v>
                </c:pt>
                <c:pt idx="8">
                  <c:v>8.7998416199712187E-2</c:v>
                </c:pt>
                <c:pt idx="9">
                  <c:v>7.8570995841396429E-2</c:v>
                </c:pt>
                <c:pt idx="10">
                  <c:v>8.4937246925444576E-2</c:v>
                </c:pt>
                <c:pt idx="11">
                  <c:v>8.7053259547337877E-2</c:v>
                </c:pt>
                <c:pt idx="12">
                  <c:v>8.6694000892039366E-2</c:v>
                </c:pt>
                <c:pt idx="13">
                  <c:v>9.1826888148298563E-2</c:v>
                </c:pt>
                <c:pt idx="14">
                  <c:v>8.986670933817939E-2</c:v>
                </c:pt>
                <c:pt idx="15">
                  <c:v>8.8302125325880373E-2</c:v>
                </c:pt>
                <c:pt idx="16">
                  <c:v>7.888448737402759E-2</c:v>
                </c:pt>
                <c:pt idx="17">
                  <c:v>8.0165317289989088E-2</c:v>
                </c:pt>
                <c:pt idx="18">
                  <c:v>7.6034259246017297E-2</c:v>
                </c:pt>
                <c:pt idx="19">
                  <c:v>5.683936208881351E-2</c:v>
                </c:pt>
                <c:pt idx="20">
                  <c:v>5.298711458466538E-2</c:v>
                </c:pt>
                <c:pt idx="21">
                  <c:v>5.4997183423061508E-2</c:v>
                </c:pt>
                <c:pt idx="22">
                  <c:v>5.1319353836401002E-2</c:v>
                </c:pt>
                <c:pt idx="23">
                  <c:v>4.523084700830321E-2</c:v>
                </c:pt>
                <c:pt idx="24">
                  <c:v>5.1526727025501075E-2</c:v>
                </c:pt>
                <c:pt idx="25">
                  <c:v>4.8485941279422955E-2</c:v>
                </c:pt>
                <c:pt idx="26">
                  <c:v>4.3573429080649102E-2</c:v>
                </c:pt>
                <c:pt idx="27">
                  <c:v>4.7744158775995339E-2</c:v>
                </c:pt>
                <c:pt idx="28">
                  <c:v>4.0448293046895456E-2</c:v>
                </c:pt>
                <c:pt idx="29">
                  <c:v>4.3262326510686587E-2</c:v>
                </c:pt>
                <c:pt idx="30">
                  <c:v>4.7236868100659371E-2</c:v>
                </c:pt>
                <c:pt idx="31">
                  <c:v>4.3681644041016224E-2</c:v>
                </c:pt>
                <c:pt idx="32">
                  <c:v>4.6471583593998077E-2</c:v>
                </c:pt>
                <c:pt idx="33">
                  <c:v>5.0897247065611856E-2</c:v>
                </c:pt>
                <c:pt idx="34">
                  <c:v>4.5223318826058297E-2</c:v>
                </c:pt>
                <c:pt idx="35">
                  <c:v>4.3984607488125299E-2</c:v>
                </c:pt>
                <c:pt idx="36">
                  <c:v>4.5509358377574638E-2</c:v>
                </c:pt>
                <c:pt idx="37">
                  <c:v>4.8093664861072603E-2</c:v>
                </c:pt>
                <c:pt idx="38">
                  <c:v>4.4535135988743799E-2</c:v>
                </c:pt>
                <c:pt idx="39">
                  <c:v>5.0827253527970101E-2</c:v>
                </c:pt>
                <c:pt idx="40">
                  <c:v>4.7510839901374023E-2</c:v>
                </c:pt>
                <c:pt idx="41">
                  <c:v>4.2314383258794282E-2</c:v>
                </c:pt>
                <c:pt idx="42">
                  <c:v>4.5313307849435935E-2</c:v>
                </c:pt>
                <c:pt idx="43">
                  <c:v>4.8902873539283E-2</c:v>
                </c:pt>
                <c:pt idx="44">
                  <c:v>5.1354387472305939E-2</c:v>
                </c:pt>
                <c:pt idx="45">
                  <c:v>5.0096186853702096E-2</c:v>
                </c:pt>
                <c:pt idx="46">
                  <c:v>5.8722011670211828E-2</c:v>
                </c:pt>
                <c:pt idx="47">
                  <c:v>5.6398191919279743E-2</c:v>
                </c:pt>
                <c:pt idx="48">
                  <c:v>6.3629697085004239E-2</c:v>
                </c:pt>
                <c:pt idx="49">
                  <c:v>6.1444828956750845E-2</c:v>
                </c:pt>
                <c:pt idx="50">
                  <c:v>7.1925861455910109E-2</c:v>
                </c:pt>
                <c:pt idx="51">
                  <c:v>6.7854620567862151E-2</c:v>
                </c:pt>
                <c:pt idx="52">
                  <c:v>7.7037173468348083E-2</c:v>
                </c:pt>
                <c:pt idx="53">
                  <c:v>8.6570890286166186E-2</c:v>
                </c:pt>
                <c:pt idx="54">
                  <c:v>0.10277987378241185</c:v>
                </c:pt>
                <c:pt idx="55">
                  <c:v>0.12136559449523779</c:v>
                </c:pt>
                <c:pt idx="56">
                  <c:v>0.11893431393755859</c:v>
                </c:pt>
                <c:pt idx="57">
                  <c:v>0.14463079335367263</c:v>
                </c:pt>
                <c:pt idx="58">
                  <c:v>0.15116145018526395</c:v>
                </c:pt>
                <c:pt idx="59">
                  <c:v>0.17141961686434065</c:v>
                </c:pt>
                <c:pt idx="60">
                  <c:v>0.20425744446239849</c:v>
                </c:pt>
                <c:pt idx="61">
                  <c:v>0.2176562441174836</c:v>
                </c:pt>
                <c:pt idx="62">
                  <c:v>0.23597225243408729</c:v>
                </c:pt>
                <c:pt idx="63">
                  <c:v>0.26151799674103993</c:v>
                </c:pt>
                <c:pt idx="64">
                  <c:v>0.28894860376099429</c:v>
                </c:pt>
                <c:pt idx="65">
                  <c:v>0.32373803775970622</c:v>
                </c:pt>
                <c:pt idx="66">
                  <c:v>0.35353814869989542</c:v>
                </c:pt>
                <c:pt idx="67">
                  <c:v>0.37179503208484277</c:v>
                </c:pt>
                <c:pt idx="68">
                  <c:v>0.39387443149796192</c:v>
                </c:pt>
                <c:pt idx="69">
                  <c:v>0.39857458800406154</c:v>
                </c:pt>
                <c:pt idx="70">
                  <c:v>0.42407243406893286</c:v>
                </c:pt>
                <c:pt idx="71">
                  <c:v>0.44429745885610628</c:v>
                </c:pt>
                <c:pt idx="72">
                  <c:v>0.43337230009504979</c:v>
                </c:pt>
                <c:pt idx="73">
                  <c:v>0.44482201548660244</c:v>
                </c:pt>
                <c:pt idx="74">
                  <c:v>0.45049966566263211</c:v>
                </c:pt>
                <c:pt idx="75">
                  <c:v>0.45540391018036525</c:v>
                </c:pt>
                <c:pt idx="76">
                  <c:v>0.47434692726931027</c:v>
                </c:pt>
                <c:pt idx="77">
                  <c:v>0.4824260526676506</c:v>
                </c:pt>
                <c:pt idx="78">
                  <c:v>0.49707548493458203</c:v>
                </c:pt>
                <c:pt idx="79">
                  <c:v>0.46222571976324622</c:v>
                </c:pt>
                <c:pt idx="80">
                  <c:v>0.47044172544955665</c:v>
                </c:pt>
              </c:numCache>
            </c:numRef>
          </c:val>
          <c:smooth val="0"/>
        </c:ser>
        <c:ser>
          <c:idx val="1"/>
          <c:order val="3"/>
          <c:tx>
            <c:strRef>
              <c:f>'[Arquivo Oficina ANFIP II.xlsx]DadosGrafs'!$U$2</c:f>
              <c:strCache>
                <c:ptCount val="1"/>
                <c:pt idx="0">
                  <c:v>Extrema pobreza sem previdência, pensão e BPC</c:v>
                </c:pt>
              </c:strCache>
            </c:strRef>
          </c:tx>
          <c:spPr>
            <a:ln w="38100" cap="rnd">
              <a:solidFill>
                <a:schemeClr val="accent3"/>
              </a:solidFill>
              <a:round/>
            </a:ln>
            <a:effectLst/>
          </c:spPr>
          <c:marker>
            <c:symbol val="none"/>
          </c:marke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II.xlsx]DadosGrafs'!$U$3:$U$83</c:f>
              <c:numCache>
                <c:formatCode>0.0%</c:formatCode>
                <c:ptCount val="81"/>
                <c:pt idx="0">
                  <c:v>7.7741142795523077E-2</c:v>
                </c:pt>
                <c:pt idx="1">
                  <c:v>7.4367530755541728E-2</c:v>
                </c:pt>
                <c:pt idx="2">
                  <c:v>7.5092535286588991E-2</c:v>
                </c:pt>
                <c:pt idx="3">
                  <c:v>8.5793624572881116E-2</c:v>
                </c:pt>
                <c:pt idx="4">
                  <c:v>8.125789515763665E-2</c:v>
                </c:pt>
                <c:pt idx="5">
                  <c:v>8.5927626050342126E-2</c:v>
                </c:pt>
                <c:pt idx="6">
                  <c:v>8.6526909446478353E-2</c:v>
                </c:pt>
                <c:pt idx="7">
                  <c:v>9.1580394583075542E-2</c:v>
                </c:pt>
                <c:pt idx="8">
                  <c:v>9.7914023969852271E-2</c:v>
                </c:pt>
                <c:pt idx="9">
                  <c:v>8.7819773333743564E-2</c:v>
                </c:pt>
                <c:pt idx="10">
                  <c:v>9.5745886304795177E-2</c:v>
                </c:pt>
                <c:pt idx="11">
                  <c:v>9.7875816236053376E-2</c:v>
                </c:pt>
                <c:pt idx="12">
                  <c:v>9.8581810228654324E-2</c:v>
                </c:pt>
                <c:pt idx="13">
                  <c:v>0.1033145246571251</c:v>
                </c:pt>
                <c:pt idx="14">
                  <c:v>0.10053309550679042</c:v>
                </c:pt>
                <c:pt idx="15">
                  <c:v>0.10062777276708289</c:v>
                </c:pt>
                <c:pt idx="16">
                  <c:v>8.9268557965060946E-2</c:v>
                </c:pt>
                <c:pt idx="17">
                  <c:v>8.9687964897868205E-2</c:v>
                </c:pt>
                <c:pt idx="18">
                  <c:v>8.4734232297833237E-2</c:v>
                </c:pt>
                <c:pt idx="19">
                  <c:v>6.6492694136107602E-2</c:v>
                </c:pt>
                <c:pt idx="20">
                  <c:v>6.3118827148885601E-2</c:v>
                </c:pt>
                <c:pt idx="21">
                  <c:v>6.0590216043261071E-2</c:v>
                </c:pt>
                <c:pt idx="22">
                  <c:v>5.6671228414793565E-2</c:v>
                </c:pt>
                <c:pt idx="23">
                  <c:v>5.1398539194181428E-2</c:v>
                </c:pt>
                <c:pt idx="24">
                  <c:v>5.8490164760235538E-2</c:v>
                </c:pt>
                <c:pt idx="25">
                  <c:v>5.4241319636449715E-2</c:v>
                </c:pt>
                <c:pt idx="26">
                  <c:v>5.034560745332578E-2</c:v>
                </c:pt>
                <c:pt idx="27">
                  <c:v>5.4464059221914662E-2</c:v>
                </c:pt>
                <c:pt idx="28">
                  <c:v>4.6486967902435034E-2</c:v>
                </c:pt>
                <c:pt idx="29">
                  <c:v>4.9746373414631784E-2</c:v>
                </c:pt>
                <c:pt idx="30">
                  <c:v>5.4981416541130569E-2</c:v>
                </c:pt>
                <c:pt idx="31">
                  <c:v>5.1375318120510459E-2</c:v>
                </c:pt>
                <c:pt idx="32">
                  <c:v>5.3089341864918954E-2</c:v>
                </c:pt>
                <c:pt idx="33">
                  <c:v>5.818819563599921E-2</c:v>
                </c:pt>
                <c:pt idx="34">
                  <c:v>5.2311591003374222E-2</c:v>
                </c:pt>
                <c:pt idx="35">
                  <c:v>5.2271267154395125E-2</c:v>
                </c:pt>
                <c:pt idx="36">
                  <c:v>5.1854302605425458E-2</c:v>
                </c:pt>
                <c:pt idx="37">
                  <c:v>5.8646532952120398E-2</c:v>
                </c:pt>
                <c:pt idx="38">
                  <c:v>5.4643556927940096E-2</c:v>
                </c:pt>
                <c:pt idx="39">
                  <c:v>5.7534434170898062E-2</c:v>
                </c:pt>
                <c:pt idx="40">
                  <c:v>5.8100817668380676E-2</c:v>
                </c:pt>
                <c:pt idx="41">
                  <c:v>5.0723403329974846E-2</c:v>
                </c:pt>
                <c:pt idx="42">
                  <c:v>5.6688845003093666E-2</c:v>
                </c:pt>
                <c:pt idx="43">
                  <c:v>5.7383541164322677E-2</c:v>
                </c:pt>
                <c:pt idx="44">
                  <c:v>5.8264024098641294E-2</c:v>
                </c:pt>
                <c:pt idx="45">
                  <c:v>6.013463622084806E-2</c:v>
                </c:pt>
                <c:pt idx="46">
                  <c:v>6.8439602253934834E-2</c:v>
                </c:pt>
                <c:pt idx="47">
                  <c:v>6.5035500063625851E-2</c:v>
                </c:pt>
                <c:pt idx="48">
                  <c:v>7.4785406734358753E-2</c:v>
                </c:pt>
                <c:pt idx="49">
                  <c:v>7.3453730830406475E-2</c:v>
                </c:pt>
                <c:pt idx="50">
                  <c:v>8.0130320344547298E-2</c:v>
                </c:pt>
                <c:pt idx="51">
                  <c:v>8.1252194618142384E-2</c:v>
                </c:pt>
                <c:pt idx="52">
                  <c:v>9.4240973109388587E-2</c:v>
                </c:pt>
                <c:pt idx="53">
                  <c:v>9.7586724659704402E-2</c:v>
                </c:pt>
                <c:pt idx="54">
                  <c:v>0.1182539614487584</c:v>
                </c:pt>
                <c:pt idx="55">
                  <c:v>0.13127994613054081</c:v>
                </c:pt>
                <c:pt idx="56">
                  <c:v>0.13489672766957839</c:v>
                </c:pt>
                <c:pt idx="57">
                  <c:v>0.15700696478710602</c:v>
                </c:pt>
                <c:pt idx="58">
                  <c:v>0.16607822735293554</c:v>
                </c:pt>
                <c:pt idx="59">
                  <c:v>0.18874352170155634</c:v>
                </c:pt>
                <c:pt idx="60">
                  <c:v>0.22137232760610084</c:v>
                </c:pt>
                <c:pt idx="61">
                  <c:v>0.23821091424538557</c:v>
                </c:pt>
                <c:pt idx="62">
                  <c:v>0.25066439831965781</c:v>
                </c:pt>
                <c:pt idx="63">
                  <c:v>0.28182405150240886</c:v>
                </c:pt>
                <c:pt idx="64">
                  <c:v>0.30933320666932351</c:v>
                </c:pt>
                <c:pt idx="65">
                  <c:v>0.3583628467363445</c:v>
                </c:pt>
                <c:pt idx="66">
                  <c:v>0.3918262495457332</c:v>
                </c:pt>
                <c:pt idx="67">
                  <c:v>0.40749703844242391</c:v>
                </c:pt>
                <c:pt idx="68">
                  <c:v>0.4336261583024234</c:v>
                </c:pt>
                <c:pt idx="69">
                  <c:v>0.43606950449333831</c:v>
                </c:pt>
                <c:pt idx="70">
                  <c:v>0.46465741246091163</c:v>
                </c:pt>
                <c:pt idx="71">
                  <c:v>0.48182695562977823</c:v>
                </c:pt>
                <c:pt idx="72">
                  <c:v>0.48408835158679475</c:v>
                </c:pt>
                <c:pt idx="73">
                  <c:v>0.5028375856498245</c:v>
                </c:pt>
                <c:pt idx="74">
                  <c:v>0.50107151547869544</c:v>
                </c:pt>
                <c:pt idx="75">
                  <c:v>0.50170834939393827</c:v>
                </c:pt>
                <c:pt idx="76">
                  <c:v>0.53166697989099798</c:v>
                </c:pt>
                <c:pt idx="77">
                  <c:v>0.53534553383295669</c:v>
                </c:pt>
                <c:pt idx="78">
                  <c:v>0.54867614905234607</c:v>
                </c:pt>
                <c:pt idx="79">
                  <c:v>0.51180671248817489</c:v>
                </c:pt>
                <c:pt idx="80">
                  <c:v>0.52695573324540435</c:v>
                </c:pt>
              </c:numCache>
            </c:numRef>
          </c:val>
          <c:smooth val="0"/>
        </c:ser>
        <c:ser>
          <c:idx val="2"/>
          <c:order val="4"/>
          <c:tx>
            <c:strRef>
              <c:f>'[Arquivo Oficina ANFIP II.xlsx]DadosGrafs'!$V$2</c:f>
              <c:strCache>
                <c:ptCount val="1"/>
                <c:pt idx="0">
                  <c:v>Extrema pobreza sem previdência, pensão, BPC e Bolsa Família</c:v>
                </c:pt>
              </c:strCache>
            </c:strRef>
          </c:tx>
          <c:spPr>
            <a:ln w="38100" cap="rnd">
              <a:solidFill>
                <a:schemeClr val="accent5"/>
              </a:solidFill>
              <a:round/>
            </a:ln>
            <a:effectLst/>
          </c:spPr>
          <c:marker>
            <c:symbol val="none"/>
          </c:marker>
          <c:cat>
            <c:strRef>
              <c:f>'[Arquivo Oficina ANFIP II.xlsx]DadosGrafs'!$Q$3:$Q$83</c:f>
              <c:strCache>
                <c:ptCount val="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strCache>
            </c:strRef>
          </c:cat>
          <c:val>
            <c:numRef>
              <c:f>'[Arquivo Oficina ANFIP II.xlsx]DadosGrafs'!$V$3:$V$83</c:f>
              <c:numCache>
                <c:formatCode>0.0%</c:formatCode>
                <c:ptCount val="81"/>
                <c:pt idx="0">
                  <c:v>9.9894489726942162E-2</c:v>
                </c:pt>
                <c:pt idx="1">
                  <c:v>0.10105652145979389</c:v>
                </c:pt>
                <c:pt idx="2">
                  <c:v>0.10222670544335818</c:v>
                </c:pt>
                <c:pt idx="3">
                  <c:v>0.11364190758408289</c:v>
                </c:pt>
                <c:pt idx="4">
                  <c:v>0.10781298581314572</c:v>
                </c:pt>
                <c:pt idx="5">
                  <c:v>0.11405885110831573</c:v>
                </c:pt>
                <c:pt idx="6">
                  <c:v>0.11568817091717672</c:v>
                </c:pt>
                <c:pt idx="7">
                  <c:v>0.12340688801814807</c:v>
                </c:pt>
                <c:pt idx="8">
                  <c:v>0.12464924706689573</c:v>
                </c:pt>
                <c:pt idx="9">
                  <c:v>0.11963970399090823</c:v>
                </c:pt>
                <c:pt idx="10">
                  <c:v>0.12192309077268326</c:v>
                </c:pt>
                <c:pt idx="11">
                  <c:v>0.1273238847174388</c:v>
                </c:pt>
                <c:pt idx="12">
                  <c:v>0.1251121814310005</c:v>
                </c:pt>
                <c:pt idx="13">
                  <c:v>0.12874256330774383</c:v>
                </c:pt>
                <c:pt idx="14">
                  <c:v>0.12235711244409854</c:v>
                </c:pt>
                <c:pt idx="15">
                  <c:v>0.12677111672170235</c:v>
                </c:pt>
                <c:pt idx="16">
                  <c:v>0.11255022997923071</c:v>
                </c:pt>
                <c:pt idx="17">
                  <c:v>0.10651129950347234</c:v>
                </c:pt>
                <c:pt idx="18">
                  <c:v>0.10111289550526163</c:v>
                </c:pt>
                <c:pt idx="19">
                  <c:v>8.2961736462576402E-2</c:v>
                </c:pt>
                <c:pt idx="20">
                  <c:v>7.6104136421420027E-2</c:v>
                </c:pt>
                <c:pt idx="21">
                  <c:v>7.089426075128348E-2</c:v>
                </c:pt>
                <c:pt idx="22">
                  <c:v>6.8012976287453897E-2</c:v>
                </c:pt>
                <c:pt idx="23">
                  <c:v>6.2647611986333479E-2</c:v>
                </c:pt>
                <c:pt idx="24">
                  <c:v>7.1673497360389735E-2</c:v>
                </c:pt>
                <c:pt idx="25">
                  <c:v>6.7828030739716008E-2</c:v>
                </c:pt>
                <c:pt idx="26">
                  <c:v>6.5006482169487304E-2</c:v>
                </c:pt>
                <c:pt idx="27">
                  <c:v>6.9522571175583719E-2</c:v>
                </c:pt>
                <c:pt idx="28">
                  <c:v>6.2382996968960318E-2</c:v>
                </c:pt>
                <c:pt idx="29">
                  <c:v>6.5009230132584139E-2</c:v>
                </c:pt>
                <c:pt idx="30">
                  <c:v>6.9979996542612305E-2</c:v>
                </c:pt>
                <c:pt idx="31">
                  <c:v>6.5560369098489113E-2</c:v>
                </c:pt>
                <c:pt idx="32">
                  <c:v>6.6830249576972547E-2</c:v>
                </c:pt>
                <c:pt idx="33">
                  <c:v>6.9129781192583936E-2</c:v>
                </c:pt>
                <c:pt idx="34">
                  <c:v>6.4494855338933219E-2</c:v>
                </c:pt>
                <c:pt idx="35">
                  <c:v>6.5002729402262469E-2</c:v>
                </c:pt>
                <c:pt idx="36">
                  <c:v>6.7354834012069056E-2</c:v>
                </c:pt>
                <c:pt idx="37">
                  <c:v>6.8426364182188115E-2</c:v>
                </c:pt>
                <c:pt idx="38">
                  <c:v>7.0111687732513334E-2</c:v>
                </c:pt>
                <c:pt idx="39">
                  <c:v>7.041450341791286E-2</c:v>
                </c:pt>
                <c:pt idx="40">
                  <c:v>7.0189019957009186E-2</c:v>
                </c:pt>
                <c:pt idx="41">
                  <c:v>6.5191832355989826E-2</c:v>
                </c:pt>
                <c:pt idx="42">
                  <c:v>6.5911190595255242E-2</c:v>
                </c:pt>
                <c:pt idx="43">
                  <c:v>7.0323371902820397E-2</c:v>
                </c:pt>
                <c:pt idx="44">
                  <c:v>7.1121035295278745E-2</c:v>
                </c:pt>
                <c:pt idx="45">
                  <c:v>7.1850329123247861E-2</c:v>
                </c:pt>
                <c:pt idx="46">
                  <c:v>8.346469654718304E-2</c:v>
                </c:pt>
                <c:pt idx="47">
                  <c:v>7.6165676975108454E-2</c:v>
                </c:pt>
                <c:pt idx="48">
                  <c:v>8.8506815079436918E-2</c:v>
                </c:pt>
                <c:pt idx="49">
                  <c:v>8.0558933249958151E-2</c:v>
                </c:pt>
                <c:pt idx="50">
                  <c:v>9.2368804751621986E-2</c:v>
                </c:pt>
                <c:pt idx="51">
                  <c:v>9.136943379446405E-2</c:v>
                </c:pt>
                <c:pt idx="52">
                  <c:v>0.10517434615294183</c:v>
                </c:pt>
                <c:pt idx="53">
                  <c:v>0.11073680964207476</c:v>
                </c:pt>
                <c:pt idx="54">
                  <c:v>0.12944848401701192</c:v>
                </c:pt>
                <c:pt idx="55">
                  <c:v>0.14450973327393121</c:v>
                </c:pt>
                <c:pt idx="56">
                  <c:v>0.14421362502214283</c:v>
                </c:pt>
                <c:pt idx="57">
                  <c:v>0.1660079493381629</c:v>
                </c:pt>
                <c:pt idx="58">
                  <c:v>0.17625903692180747</c:v>
                </c:pt>
                <c:pt idx="59">
                  <c:v>0.19682959663751681</c:v>
                </c:pt>
                <c:pt idx="60">
                  <c:v>0.22814142073716537</c:v>
                </c:pt>
                <c:pt idx="61">
                  <c:v>0.24724167872302408</c:v>
                </c:pt>
                <c:pt idx="62">
                  <c:v>0.25570086303631007</c:v>
                </c:pt>
                <c:pt idx="63">
                  <c:v>0.29234085470528559</c:v>
                </c:pt>
                <c:pt idx="64">
                  <c:v>0.31527927097138936</c:v>
                </c:pt>
                <c:pt idx="65">
                  <c:v>0.36465613110326772</c:v>
                </c:pt>
                <c:pt idx="66">
                  <c:v>0.39683081301963263</c:v>
                </c:pt>
                <c:pt idx="67">
                  <c:v>0.41014993764319402</c:v>
                </c:pt>
                <c:pt idx="68">
                  <c:v>0.43884179587663996</c:v>
                </c:pt>
                <c:pt idx="69">
                  <c:v>0.43885628286638551</c:v>
                </c:pt>
                <c:pt idx="70">
                  <c:v>0.47048763073796801</c:v>
                </c:pt>
                <c:pt idx="71">
                  <c:v>0.4868920632835278</c:v>
                </c:pt>
                <c:pt idx="72">
                  <c:v>0.48892327586977485</c:v>
                </c:pt>
                <c:pt idx="73">
                  <c:v>0.50855917961859132</c:v>
                </c:pt>
                <c:pt idx="74">
                  <c:v>0.50829811032928651</c:v>
                </c:pt>
                <c:pt idx="75">
                  <c:v>0.5064273605346965</c:v>
                </c:pt>
                <c:pt idx="76">
                  <c:v>0.53425108062394289</c:v>
                </c:pt>
                <c:pt idx="77">
                  <c:v>0.54048893380044183</c:v>
                </c:pt>
                <c:pt idx="78">
                  <c:v>0.55808545839325596</c:v>
                </c:pt>
                <c:pt idx="79">
                  <c:v>0.5160193890279533</c:v>
                </c:pt>
                <c:pt idx="80">
                  <c:v>0.52971725331794572</c:v>
                </c:pt>
              </c:numCache>
            </c:numRef>
          </c:val>
          <c:smooth val="0"/>
        </c:ser>
        <c:dLbls>
          <c:showLegendKey val="0"/>
          <c:showVal val="0"/>
          <c:showCatName val="0"/>
          <c:showSerName val="0"/>
          <c:showPercent val="0"/>
          <c:showBubbleSize val="0"/>
        </c:dLbls>
        <c:marker val="1"/>
        <c:smooth val="0"/>
        <c:axId val="320104936"/>
        <c:axId val="320105720"/>
      </c:lineChart>
      <c:catAx>
        <c:axId val="320104936"/>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pt-BR"/>
          </a:p>
        </c:txPr>
        <c:crossAx val="320105720"/>
        <c:crosses val="autoZero"/>
        <c:auto val="1"/>
        <c:lblAlgn val="ctr"/>
        <c:lblOffset val="100"/>
        <c:noMultiLvlLbl val="0"/>
      </c:catAx>
      <c:valAx>
        <c:axId val="32010572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20104936"/>
        <c:crosses val="autoZero"/>
        <c:crossBetween val="between"/>
      </c:valAx>
      <c:spPr>
        <a:noFill/>
        <a:ln>
          <a:noFill/>
        </a:ln>
        <a:effectLst/>
      </c:spPr>
    </c:plotArea>
    <c:legend>
      <c:legendPos val="t"/>
      <c:layout>
        <c:manualLayout>
          <c:xMode val="edge"/>
          <c:yMode val="edge"/>
          <c:x val="0.31716001253268"/>
          <c:y val="0.74188896112756553"/>
          <c:w val="0.63706160017669022"/>
          <c:h val="0.257011405684381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BR" sz="1600" b="1" dirty="0">
                <a:solidFill>
                  <a:sysClr val="windowText" lastClr="000000"/>
                </a:solidFill>
              </a:rPr>
              <a:t>FIGURA 4 - PROTEÇÃO SOCIAL NA OCDE (EU-28) - ESTRUTURA DA DESPESA 2012 (EM %)</a:t>
            </a:r>
          </a:p>
        </c:rich>
      </c:tx>
      <c:overlay val="0"/>
      <c:spPr>
        <a:noFill/>
        <a:ln>
          <a:noFill/>
        </a:ln>
        <a:effectLst/>
      </c:spPr>
    </c:title>
    <c:autoTitleDeleted val="0"/>
    <c:plotArea>
      <c:layout>
        <c:manualLayout>
          <c:layoutTarget val="inner"/>
          <c:xMode val="edge"/>
          <c:yMode val="edge"/>
          <c:x val="0.18323578363087861"/>
          <c:y val="0.10813162572579654"/>
          <c:w val="0.65174996581576405"/>
          <c:h val="0.8918683742742034"/>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Pt>
            <c:idx val="6"/>
            <c:bubble3D val="0"/>
            <c:spPr>
              <a:solidFill>
                <a:schemeClr val="accent1">
                  <a:lumMod val="80000"/>
                  <a:lumOff val="20000"/>
                </a:schemeClr>
              </a:solidFill>
              <a:ln w="19050">
                <a:solidFill>
                  <a:schemeClr val="lt1"/>
                </a:solidFill>
              </a:ln>
              <a:effectLst/>
            </c:spPr>
          </c:dPt>
          <c:dPt>
            <c:idx val="7"/>
            <c:bubble3D val="0"/>
            <c:spPr>
              <a:solidFill>
                <a:schemeClr val="accent3">
                  <a:lumMod val="80000"/>
                  <a:lumOff val="20000"/>
                </a:schemeClr>
              </a:solidFill>
              <a:ln w="19050">
                <a:solidFill>
                  <a:schemeClr val="lt1"/>
                </a:solidFill>
              </a:ln>
              <a:effectLst/>
            </c:spPr>
          </c:dPt>
          <c:dLbls>
            <c:dLbl>
              <c:idx val="1"/>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pt-BR"/>
                </a:p>
              </c:txPr>
              <c:dLblPos val="bestFit"/>
              <c:showLegendKey val="0"/>
              <c:showVal val="0"/>
              <c:showCatName val="1"/>
              <c:showSerName val="0"/>
              <c:showPercent val="1"/>
              <c:showBubbleSize val="0"/>
            </c:dLbl>
            <c:dLbl>
              <c:idx val="6"/>
              <c:layout>
                <c:manualLayout>
                  <c:x val="3.2970062318390739E-2"/>
                  <c:y val="-3.856824550358602E-3"/>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pt-BR"/>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Plan1!$B$7:$B$14</c:f>
              <c:strCache>
                <c:ptCount val="8"/>
                <c:pt idx="0">
                  <c:v>Aposentadoria por idade</c:v>
                </c:pt>
                <c:pt idx="1">
                  <c:v>Saúde/doenças</c:v>
                </c:pt>
                <c:pt idx="2">
                  <c:v>Família/crianças</c:v>
                </c:pt>
                <c:pt idx="3">
                  <c:v> Invalidez</c:v>
                </c:pt>
                <c:pt idx="4">
                  <c:v>Pensões</c:v>
                </c:pt>
                <c:pt idx="5">
                  <c:v>Custos administrativos</c:v>
                </c:pt>
                <c:pt idx="6">
                  <c:v>Outras despesas</c:v>
                </c:pt>
                <c:pt idx="7">
                  <c:v>Outros benefícios</c:v>
                </c:pt>
              </c:strCache>
            </c:strRef>
          </c:cat>
          <c:val>
            <c:numRef>
              <c:f>Plan1!$C$7:$C$14</c:f>
              <c:numCache>
                <c:formatCode>0.0</c:formatCode>
                <c:ptCount val="8"/>
                <c:pt idx="0">
                  <c:v>38.4</c:v>
                </c:pt>
                <c:pt idx="1">
                  <c:v>27.9</c:v>
                </c:pt>
                <c:pt idx="2">
                  <c:v>8.1</c:v>
                </c:pt>
                <c:pt idx="3">
                  <c:v>7</c:v>
                </c:pt>
                <c:pt idx="4">
                  <c:v>5.5</c:v>
                </c:pt>
                <c:pt idx="5">
                  <c:v>3</c:v>
                </c:pt>
                <c:pt idx="6">
                  <c:v>0.9</c:v>
                </c:pt>
                <c:pt idx="7">
                  <c:v>9.3000000000000007</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pt-BR" sz="1600" b="1" dirty="0" smtClean="0"/>
              <a:t>Cenários </a:t>
            </a:r>
            <a:r>
              <a:rPr lang="pt-BR" sz="1600" b="1" dirty="0"/>
              <a:t>- gasto </a:t>
            </a:r>
            <a:r>
              <a:rPr lang="pt-BR" sz="1600" b="1" dirty="0" smtClean="0"/>
              <a:t>do </a:t>
            </a:r>
            <a:r>
              <a:rPr lang="pt-BR" sz="1600" b="1" dirty="0"/>
              <a:t>INSS em % do PIB </a:t>
            </a:r>
            <a:endParaRPr lang="pt-BR" sz="1600" b="1" dirty="0" smtClean="0"/>
          </a:p>
          <a:p>
            <a:pPr>
              <a:defRPr sz="1600" b="1" i="0" u="none" strike="noStrike" kern="1200" cap="all" spc="120" normalizeH="0" baseline="0">
                <a:solidFill>
                  <a:schemeClr val="tx1">
                    <a:lumMod val="65000"/>
                    <a:lumOff val="35000"/>
                  </a:schemeClr>
                </a:solidFill>
                <a:latin typeface="+mn-lt"/>
                <a:ea typeface="+mn-ea"/>
                <a:cs typeface="+mn-cs"/>
              </a:defRPr>
            </a:pPr>
            <a:r>
              <a:rPr lang="pt-BR" sz="1600" b="1" dirty="0" smtClean="0"/>
              <a:t>Brasil</a:t>
            </a:r>
            <a:r>
              <a:rPr lang="pt-BR" sz="1600" b="1" dirty="0"/>
              <a:t>, 1995/2015</a:t>
            </a:r>
          </a:p>
        </c:rich>
      </c:tx>
      <c:layout>
        <c:manualLayout>
          <c:xMode val="edge"/>
          <c:yMode val="edge"/>
          <c:x val="8.628714721122982E-2"/>
          <c:y val="5.2582159624413143E-2"/>
        </c:manualLayout>
      </c:layout>
      <c:overlay val="0"/>
      <c:spPr>
        <a:noFill/>
        <a:ln>
          <a:noFill/>
        </a:ln>
        <a:effectLst/>
      </c:spPr>
    </c:title>
    <c:autoTitleDeleted val="0"/>
    <c:plotArea>
      <c:layout>
        <c:manualLayout>
          <c:layoutTarget val="inner"/>
          <c:xMode val="edge"/>
          <c:yMode val="edge"/>
          <c:x val="0.13194239227815219"/>
          <c:y val="8.558588634664778E-2"/>
          <c:w val="0.85055001057972401"/>
          <c:h val="0.61476572047550271"/>
        </c:manualLayout>
      </c:layout>
      <c:lineChart>
        <c:grouping val="standard"/>
        <c:varyColors val="0"/>
        <c:ser>
          <c:idx val="5"/>
          <c:order val="0"/>
          <c:tx>
            <c:strRef>
              <c:f>Plan1!$B$1</c:f>
              <c:strCache>
                <c:ptCount val="1"/>
                <c:pt idx="0">
                  <c:v>PIB - Crescimento efetivo (média 2,62%a.a)</c:v>
                </c:pt>
              </c:strCache>
            </c:strRef>
          </c:tx>
          <c:spPr>
            <a:ln w="22225" cap="rnd">
              <a:solidFill>
                <a:schemeClr val="accent6">
                  <a:lumMod val="60000"/>
                </a:schemeClr>
              </a:solidFill>
              <a:round/>
            </a:ln>
            <a:effectLst/>
          </c:spPr>
          <c:marker>
            <c:symbol val="circle"/>
            <c:size val="6"/>
            <c:spPr>
              <a:solidFill>
                <a:schemeClr val="accent6">
                  <a:lumMod val="60000"/>
                </a:schemeClr>
              </a:solidFill>
              <a:ln w="9525">
                <a:solidFill>
                  <a:schemeClr val="accent6">
                    <a:lumMod val="60000"/>
                  </a:schemeClr>
                </a:solidFill>
                <a:round/>
              </a:ln>
              <a:effectLst/>
            </c:spPr>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Plan1!$B$2:$B$22</c:f>
              <c:numCache>
                <c:formatCode>_-* #,##0.0_-;\-* #,##0.0_-;_-* "-"??_-;_-@_-</c:formatCode>
                <c:ptCount val="21"/>
                <c:pt idx="0">
                  <c:v>4.3048587851967239</c:v>
                </c:pt>
                <c:pt idx="1">
                  <c:v>4.4931269134037812</c:v>
                </c:pt>
                <c:pt idx="2">
                  <c:v>4.66336984801878</c:v>
                </c:pt>
                <c:pt idx="3">
                  <c:v>5.0947496051803567</c:v>
                </c:pt>
                <c:pt idx="4">
                  <c:v>5.1788373991041041</c:v>
                </c:pt>
                <c:pt idx="5">
                  <c:v>5.246735628988775</c:v>
                </c:pt>
                <c:pt idx="6">
                  <c:v>5.4980020288372371</c:v>
                </c:pt>
                <c:pt idx="7">
                  <c:v>5.6202815901321879</c:v>
                </c:pt>
                <c:pt idx="8">
                  <c:v>5.9583058374118254</c:v>
                </c:pt>
                <c:pt idx="9">
                  <c:v>6.081340423170329</c:v>
                </c:pt>
                <c:pt idx="10">
                  <c:v>6.1272730745251343</c:v>
                </c:pt>
                <c:pt idx="11">
                  <c:v>6.0812804562301306</c:v>
                </c:pt>
                <c:pt idx="12">
                  <c:v>5.8530443061480018</c:v>
                </c:pt>
                <c:pt idx="13">
                  <c:v>5.629572358168824</c:v>
                </c:pt>
                <c:pt idx="14">
                  <c:v>5.971934252707122</c:v>
                </c:pt>
                <c:pt idx="15">
                  <c:v>5.7498339268604761</c:v>
                </c:pt>
                <c:pt idx="16">
                  <c:v>5.6429392838594143</c:v>
                </c:pt>
                <c:pt idx="17">
                  <c:v>5.852790094202704</c:v>
                </c:pt>
                <c:pt idx="18">
                  <c:v>5.8603455078919886</c:v>
                </c:pt>
                <c:pt idx="19">
                  <c:v>6.036061607740332</c:v>
                </c:pt>
                <c:pt idx="20">
                  <c:v>6.439581495178869</c:v>
                </c:pt>
              </c:numCache>
            </c:numRef>
          </c:val>
          <c:smooth val="0"/>
        </c:ser>
        <c:ser>
          <c:idx val="0"/>
          <c:order val="1"/>
          <c:tx>
            <c:strRef>
              <c:f>Plan1!$C$1</c:f>
              <c:strCache>
                <c:ptCount val="1"/>
                <c:pt idx="0">
                  <c:v>PIB - Crescimento de 1% a.a.</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Lst>
            </c:dLbl>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Plan1!$C$2:$C$22</c:f>
              <c:numCache>
                <c:formatCode>_-* #,##0.0_-;\-* #,##0.0_-;_-* "-"??_-;_-@_-</c:formatCode>
                <c:ptCount val="21"/>
                <c:pt idx="0">
                  <c:v>4.2752454416706307</c:v>
                </c:pt>
                <c:pt idx="1">
                  <c:v>4.892724376399844</c:v>
                </c:pt>
                <c:pt idx="2">
                  <c:v>5.2103603210294507</c:v>
                </c:pt>
                <c:pt idx="3">
                  <c:v>5.8335300958166334</c:v>
                </c:pt>
                <c:pt idx="4">
                  <c:v>5.309752341600996</c:v>
                </c:pt>
                <c:pt idx="5">
                  <c:v>5.3474156143875033</c:v>
                </c:pt>
                <c:pt idx="6">
                  <c:v>5.5142074729826147</c:v>
                </c:pt>
                <c:pt idx="7">
                  <c:v>4.9955646903738433</c:v>
                </c:pt>
                <c:pt idx="8">
                  <c:v>5.6200388013655882</c:v>
                </c:pt>
                <c:pt idx="9">
                  <c:v>5.7718926350907154</c:v>
                </c:pt>
                <c:pt idx="10">
                  <c:v>6.3061692984699098</c:v>
                </c:pt>
                <c:pt idx="11">
                  <c:v>6.6271584488059405</c:v>
                </c:pt>
                <c:pt idx="12">
                  <c:v>6.6080103527795897</c:v>
                </c:pt>
                <c:pt idx="13">
                  <c:v>6.5934256332836707</c:v>
                </c:pt>
                <c:pt idx="14">
                  <c:v>7.530440006424528</c:v>
                </c:pt>
                <c:pt idx="15">
                  <c:v>7.5191153719852588</c:v>
                </c:pt>
                <c:pt idx="16">
                  <c:v>7.8309315576397349</c:v>
                </c:pt>
                <c:pt idx="17">
                  <c:v>8.1734713453835823</c:v>
                </c:pt>
                <c:pt idx="18">
                  <c:v>8.494248644184756</c:v>
                </c:pt>
                <c:pt idx="19">
                  <c:v>8.9290461258893163</c:v>
                </c:pt>
                <c:pt idx="20">
                  <c:v>8.8468339073018747</c:v>
                </c:pt>
              </c:numCache>
            </c:numRef>
          </c:val>
          <c:smooth val="1"/>
        </c:ser>
        <c:ser>
          <c:idx val="1"/>
          <c:order val="2"/>
          <c:tx>
            <c:strRef>
              <c:f>Plan1!$D$1</c:f>
              <c:strCache>
                <c:ptCount val="1"/>
                <c:pt idx="0">
                  <c:v>PIB - Crescimento de 3,5% a.a.</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t-BR"/>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Plan1!$D$2:$D$22</c:f>
              <c:numCache>
                <c:formatCode>_-* #,##0.0_-;\-* #,##0.0_-;_-* "-"??_-;_-@_-</c:formatCode>
                <c:ptCount val="21"/>
                <c:pt idx="0">
                  <c:v>4.2752454416706307</c:v>
                </c:pt>
                <c:pt idx="1">
                  <c:v>4.7745426281776258</c:v>
                </c:pt>
                <c:pt idx="2">
                  <c:v>4.9616920474056752</c:v>
                </c:pt>
                <c:pt idx="3">
                  <c:v>5.4209389302485764</c:v>
                </c:pt>
                <c:pt idx="4">
                  <c:v>4.8150229457426992</c:v>
                </c:pt>
                <c:pt idx="5">
                  <c:v>4.732047112155505</c:v>
                </c:pt>
                <c:pt idx="6">
                  <c:v>4.7617791208375539</c:v>
                </c:pt>
                <c:pt idx="7">
                  <c:v>4.2097058916458705</c:v>
                </c:pt>
                <c:pt idx="8">
                  <c:v>4.621548403086984</c:v>
                </c:pt>
                <c:pt idx="9">
                  <c:v>4.6317750602624521</c:v>
                </c:pt>
                <c:pt idx="10">
                  <c:v>4.9382817624279243</c:v>
                </c:pt>
                <c:pt idx="11">
                  <c:v>5.0642905961305589</c:v>
                </c:pt>
                <c:pt idx="12">
                  <c:v>4.9276857333269897</c:v>
                </c:pt>
                <c:pt idx="13">
                  <c:v>4.7980461846100235</c:v>
                </c:pt>
                <c:pt idx="14">
                  <c:v>5.3475479663276273</c:v>
                </c:pt>
                <c:pt idx="15">
                  <c:v>5.2105324923891061</c:v>
                </c:pt>
                <c:pt idx="16">
                  <c:v>5.2955346256742031</c:v>
                </c:pt>
                <c:pt idx="17">
                  <c:v>5.393664792192566</c:v>
                </c:pt>
                <c:pt idx="18">
                  <c:v>5.4699505645188857</c:v>
                </c:pt>
                <c:pt idx="19">
                  <c:v>5.6110549554435343</c:v>
                </c:pt>
                <c:pt idx="20">
                  <c:v>5.425107566418446</c:v>
                </c:pt>
              </c:numCache>
            </c:numRef>
          </c:val>
          <c:smooth val="1"/>
        </c:ser>
        <c:ser>
          <c:idx val="2"/>
          <c:order val="3"/>
          <c:tx>
            <c:strRef>
              <c:f>Plan1!$E$1</c:f>
              <c:strCache>
                <c:ptCount val="1"/>
                <c:pt idx="0">
                  <c:v>PIB - Crescimento de 4,5% a.a.</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Plan1!$E$2:$E$22</c:f>
              <c:numCache>
                <c:formatCode>_-* #,##0.0_-;\-* #,##0.0_-;_-* "-"??_-;_-@_-</c:formatCode>
                <c:ptCount val="21"/>
                <c:pt idx="0">
                  <c:v>4.2752454416706307</c:v>
                </c:pt>
                <c:pt idx="1">
                  <c:v>4.7288532250371693</c:v>
                </c:pt>
                <c:pt idx="2">
                  <c:v>4.8671857910598595</c:v>
                </c:pt>
                <c:pt idx="3">
                  <c:v>5.2667983736811097</c:v>
                </c:pt>
                <c:pt idx="4">
                  <c:v>4.6333445666013482</c:v>
                </c:pt>
                <c:pt idx="5">
                  <c:v>4.5099253832607822</c:v>
                </c:pt>
                <c:pt idx="6">
                  <c:v>4.4948334326454624</c:v>
                </c:pt>
                <c:pt idx="7">
                  <c:v>3.9356835414030553</c:v>
                </c:pt>
                <c:pt idx="8">
                  <c:v>4.2793714080537724</c:v>
                </c:pt>
                <c:pt idx="9">
                  <c:v>4.2477993493433894</c:v>
                </c:pt>
                <c:pt idx="10">
                  <c:v>4.4855578198736916</c:v>
                </c:pt>
                <c:pt idx="11">
                  <c:v>4.5559953374765731</c:v>
                </c:pt>
                <c:pt idx="12">
                  <c:v>4.3906792780497748</c:v>
                </c:pt>
                <c:pt idx="13">
                  <c:v>4.2342568183921951</c:v>
                </c:pt>
                <c:pt idx="14">
                  <c:v>4.6740302590391485</c:v>
                </c:pt>
                <c:pt idx="15">
                  <c:v>4.510690183690703</c:v>
                </c:pt>
                <c:pt idx="16">
                  <c:v>4.5404067601516163</c:v>
                </c:pt>
                <c:pt idx="17">
                  <c:v>4.5802898416489244</c:v>
                </c:pt>
                <c:pt idx="18">
                  <c:v>4.6006211281485667</c:v>
                </c:pt>
                <c:pt idx="19">
                  <c:v>4.674139285163573</c:v>
                </c:pt>
                <c:pt idx="20">
                  <c:v>4.4759944618605747</c:v>
                </c:pt>
              </c:numCache>
            </c:numRef>
          </c:val>
          <c:smooth val="1"/>
        </c:ser>
        <c:ser>
          <c:idx val="3"/>
          <c:order val="4"/>
          <c:tx>
            <c:strRef>
              <c:f>Plan1!$F$1</c:f>
              <c:strCache>
                <c:ptCount val="1"/>
                <c:pt idx="0">
                  <c:v>PIB - Crescimento de 5,5% a.a.</c:v>
                </c:pt>
              </c:strCache>
            </c:strRef>
          </c:tx>
          <c:spPr>
            <a:ln w="22225" cap="rnd">
              <a:solidFill>
                <a:schemeClr val="accent2">
                  <a:lumMod val="60000"/>
                </a:schemeClr>
              </a:solidFill>
              <a:round/>
            </a:ln>
            <a:effectLst/>
          </c:spPr>
          <c:marker>
            <c:symbol val="x"/>
            <c:size val="6"/>
            <c:spPr>
              <a:noFill/>
              <a:ln w="9525">
                <a:solidFill>
                  <a:schemeClr val="accent2">
                    <a:lumMod val="60000"/>
                  </a:schemeClr>
                </a:solidFill>
                <a:round/>
              </a:ln>
              <a:effectLst/>
            </c:spPr>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BR"/>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Plan1!$F$2:$F$22</c:f>
              <c:numCache>
                <c:formatCode>_-* #,##0.0_-;\-* #,##0.0_-;_-* "-"??_-;_-@_-</c:formatCode>
                <c:ptCount val="21"/>
                <c:pt idx="0">
                  <c:v>4.2752454416706307</c:v>
                </c:pt>
                <c:pt idx="1">
                  <c:v>4.6840299717192817</c:v>
                </c:pt>
                <c:pt idx="2">
                  <c:v>4.7753541595940288</c:v>
                </c:pt>
                <c:pt idx="3">
                  <c:v>5.1184467003217069</c:v>
                </c:pt>
                <c:pt idx="4">
                  <c:v>4.4601546925864701</c:v>
                </c:pt>
                <c:pt idx="5">
                  <c:v>4.3001985716635156</c:v>
                </c:pt>
                <c:pt idx="6">
                  <c:v>4.2451846711316126</c:v>
                </c:pt>
                <c:pt idx="7">
                  <c:v>3.6818575885233953</c:v>
                </c:pt>
                <c:pt idx="8">
                  <c:v>3.9654330982141857</c:v>
                </c:pt>
                <c:pt idx="9">
                  <c:v>3.8988674560414172</c:v>
                </c:pt>
                <c:pt idx="10">
                  <c:v>4.0780708561340777</c:v>
                </c:pt>
                <c:pt idx="11">
                  <c:v>4.1028478312487175</c:v>
                </c:pt>
                <c:pt idx="12">
                  <c:v>3.9164959746150902</c:v>
                </c:pt>
                <c:pt idx="13">
                  <c:v>3.7411661492456258</c:v>
                </c:pt>
                <c:pt idx="14">
                  <c:v>4.0905824525202155</c:v>
                </c:pt>
                <c:pt idx="15">
                  <c:v>3.9102134105651274</c:v>
                </c:pt>
                <c:pt idx="16">
                  <c:v>3.8986662154644014</c:v>
                </c:pt>
                <c:pt idx="17">
                  <c:v>3.8956334381441606</c:v>
                </c:pt>
                <c:pt idx="18">
                  <c:v>3.875836285120243</c:v>
                </c:pt>
                <c:pt idx="19">
                  <c:v>3.9004474875505708</c:v>
                </c:pt>
                <c:pt idx="20">
                  <c:v>3.6996969945328657</c:v>
                </c:pt>
              </c:numCache>
            </c:numRef>
          </c:val>
          <c:smooth val="1"/>
        </c:ser>
        <c:dLbls>
          <c:showLegendKey val="0"/>
          <c:showVal val="0"/>
          <c:showCatName val="0"/>
          <c:showSerName val="0"/>
          <c:showPercent val="0"/>
          <c:showBubbleSize val="0"/>
        </c:dLbls>
        <c:marker val="1"/>
        <c:smooth val="0"/>
        <c:axId val="322935616"/>
        <c:axId val="322700160"/>
      </c:lineChart>
      <c:catAx>
        <c:axId val="322935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chemeClr val="tx1"/>
                </a:solidFill>
                <a:latin typeface="+mn-lt"/>
                <a:ea typeface="+mn-ea"/>
                <a:cs typeface="+mn-cs"/>
              </a:defRPr>
            </a:pPr>
            <a:endParaRPr lang="pt-BR"/>
          </a:p>
        </c:txPr>
        <c:crossAx val="322700160"/>
        <c:crosses val="autoZero"/>
        <c:auto val="1"/>
        <c:lblAlgn val="ctr"/>
        <c:lblOffset val="100"/>
        <c:tickLblSkip val="2"/>
        <c:tickMarkSkip val="1"/>
        <c:noMultiLvlLbl val="0"/>
      </c:catAx>
      <c:valAx>
        <c:axId val="322700160"/>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pt-BR"/>
                  <a:t>% do PIB</a:t>
                </a:r>
              </a:p>
            </c:rich>
          </c:tx>
          <c:overlay val="0"/>
          <c:spPr>
            <a:noFill/>
            <a:ln>
              <a:noFill/>
            </a:ln>
            <a:effectLst/>
          </c:spPr>
        </c:title>
        <c:numFmt formatCode="_-* #,##0.0_-;\-* #,##0.0_-;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22935616"/>
        <c:crosses val="autoZero"/>
        <c:crossBetween val="between"/>
      </c:valAx>
      <c:spPr>
        <a:noFill/>
        <a:ln>
          <a:noFill/>
        </a:ln>
        <a:effectLst/>
      </c:spPr>
    </c:plotArea>
    <c:legend>
      <c:legendPos val="t"/>
      <c:layout>
        <c:manualLayout>
          <c:xMode val="edge"/>
          <c:yMode val="edge"/>
          <c:x val="9.254854806489006E-2"/>
          <c:y val="0.76238299911120988"/>
          <c:w val="0.82322207909812961"/>
          <c:h val="0.2372611376513720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pt-BR"/>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14701127818227E-2"/>
          <c:y val="2.366421186525091E-2"/>
          <c:w val="0.83875587580836264"/>
          <c:h val="0.87652477362385472"/>
        </c:manualLayout>
      </c:layout>
      <c:barChart>
        <c:barDir val="col"/>
        <c:grouping val="clustered"/>
        <c:varyColors val="0"/>
        <c:ser>
          <c:idx val="1"/>
          <c:order val="0"/>
          <c:spPr>
            <a:solidFill>
              <a:srgbClr val="002060"/>
            </a:solidFill>
            <a:ln>
              <a:noFill/>
            </a:ln>
            <a:effectLst/>
          </c:spPr>
          <c:invertIfNegative val="0"/>
          <c:dLbls>
            <c:dLbl>
              <c:idx val="4"/>
              <c:spPr>
                <a:noFill/>
                <a:ln>
                  <a:noFill/>
                </a:ln>
                <a:effectLst/>
              </c:spPr>
              <c:txPr>
                <a:bodyPr rot="0" vert="horz"/>
                <a:lstStyle/>
                <a:p>
                  <a:pPr>
                    <a:defRPr sz="900" b="1">
                      <a:solidFill>
                        <a:schemeClr val="bg1"/>
                      </a:solidFill>
                    </a:defRPr>
                  </a:pPr>
                  <a:endParaRPr lang="pt-BR"/>
                </a:p>
              </c:txPr>
              <c:dLblPos val="ctr"/>
              <c:showLegendKey val="0"/>
              <c:showVal val="1"/>
              <c:showCatName val="0"/>
              <c:showSerName val="0"/>
              <c:showPercent val="0"/>
              <c:showBubbleSize val="0"/>
            </c:dLbl>
            <c:spPr>
              <a:noFill/>
              <a:ln>
                <a:noFill/>
              </a:ln>
              <a:effectLst/>
            </c:spPr>
            <c:txPr>
              <a:bodyPr rot="0" vert="horz"/>
              <a:lstStyle/>
              <a:p>
                <a:pPr>
                  <a:defRPr sz="1100" b="1">
                    <a:solidFill>
                      <a:schemeClr val="bg1"/>
                    </a:solidFill>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T_Result_Prev_anual!$E$4:$O$4</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T_Result_Prev_anual!$E$26:$O$26</c:f>
              <c:numCache>
                <c:formatCode>#,##0.0</c:formatCode>
                <c:ptCount val="11"/>
                <c:pt idx="0">
                  <c:v>-13.603765021035841</c:v>
                </c:pt>
                <c:pt idx="1">
                  <c:v>-13.58611188182258</c:v>
                </c:pt>
                <c:pt idx="2">
                  <c:v>-12.548543813034568</c:v>
                </c:pt>
                <c:pt idx="3">
                  <c:v>-1.2692757225166815</c:v>
                </c:pt>
                <c:pt idx="4">
                  <c:v>1.6125452086017458</c:v>
                </c:pt>
                <c:pt idx="5">
                  <c:v>8.3844726635068447</c:v>
                </c:pt>
                <c:pt idx="6">
                  <c:v>20.532562884154316</c:v>
                </c:pt>
                <c:pt idx="7">
                  <c:v>24.547424880649157</c:v>
                </c:pt>
                <c:pt idx="8">
                  <c:v>24.342328213022231</c:v>
                </c:pt>
                <c:pt idx="9">
                  <c:v>25.334282974356199</c:v>
                </c:pt>
                <c:pt idx="10">
                  <c:v>5.1414089441122428</c:v>
                </c:pt>
              </c:numCache>
            </c:numRef>
          </c:val>
        </c:ser>
        <c:dLbls>
          <c:showLegendKey val="0"/>
          <c:showVal val="0"/>
          <c:showCatName val="0"/>
          <c:showSerName val="0"/>
          <c:showPercent val="0"/>
          <c:showBubbleSize val="0"/>
        </c:dLbls>
        <c:gapWidth val="50"/>
        <c:overlap val="-27"/>
        <c:axId val="320106112"/>
        <c:axId val="326273664"/>
      </c:barChart>
      <c:lineChart>
        <c:grouping val="standard"/>
        <c:varyColors val="0"/>
        <c:ser>
          <c:idx val="0"/>
          <c:order val="1"/>
          <c:tx>
            <c:strRef>
              <c:f>T_Result_Prev_anual!$A$29</c:f>
              <c:strCache>
                <c:ptCount val="1"/>
                <c:pt idx="0">
                  <c:v>Resultado da Previdência Urbana % PIB</c:v>
                </c:pt>
              </c:strCache>
            </c:strRef>
          </c:tx>
          <c:spPr>
            <a:ln w="38100">
              <a:solidFill>
                <a:schemeClr val="tx1"/>
              </a:solidFill>
            </a:ln>
          </c:spPr>
          <c:marker>
            <c:symbol val="none"/>
          </c:marker>
          <c:dLbls>
            <c:dLbl>
              <c:idx val="0"/>
              <c:layout>
                <c:manualLayout>
                  <c:x val="-3.3678671225383344E-2"/>
                  <c:y val="-4.51137108231483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6714663638547465E-2"/>
                  <c:y val="-5.53682950058156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832204412221458E-2"/>
                  <c:y val="-6.049558709714926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1">
                    <a:solidFill>
                      <a:schemeClr val="bg1"/>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T_Result_Prev_anual!$E$29:$O$29</c:f>
              <c:numCache>
                <c:formatCode>0.0%</c:formatCode>
                <c:ptCount val="11"/>
                <c:pt idx="0">
                  <c:v>-6.2673279937216098E-3</c:v>
                </c:pt>
                <c:pt idx="1">
                  <c:v>-5.6386778398527394E-3</c:v>
                </c:pt>
                <c:pt idx="2">
                  <c:v>-4.6129892954415563E-3</c:v>
                </c:pt>
                <c:pt idx="3">
                  <c:v>-4.0815308435041339E-4</c:v>
                </c:pt>
                <c:pt idx="4">
                  <c:v>4.8380623108405509E-4</c:v>
                </c:pt>
                <c:pt idx="5">
                  <c:v>2.1576950053635272E-3</c:v>
                </c:pt>
                <c:pt idx="6">
                  <c:v>4.6945972648420025E-3</c:v>
                </c:pt>
                <c:pt idx="7">
                  <c:v>5.1077547347713383E-3</c:v>
                </c:pt>
                <c:pt idx="8">
                  <c:v>4.5786766206094729E-3</c:v>
                </c:pt>
                <c:pt idx="9">
                  <c:v>4.4545290179162488E-3</c:v>
                </c:pt>
                <c:pt idx="10">
                  <c:v>8.7078599711746098E-4</c:v>
                </c:pt>
              </c:numCache>
            </c:numRef>
          </c:val>
          <c:smooth val="0"/>
        </c:ser>
        <c:dLbls>
          <c:showLegendKey val="0"/>
          <c:showVal val="0"/>
          <c:showCatName val="0"/>
          <c:showSerName val="0"/>
          <c:showPercent val="0"/>
          <c:showBubbleSize val="0"/>
        </c:dLbls>
        <c:marker val="1"/>
        <c:smooth val="0"/>
        <c:axId val="321424320"/>
        <c:axId val="321420008"/>
      </c:lineChart>
      <c:catAx>
        <c:axId val="320106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a:lstStyle/>
          <a:p>
            <a:pPr>
              <a:defRPr sz="1200"/>
            </a:pPr>
            <a:endParaRPr lang="pt-BR"/>
          </a:p>
        </c:txPr>
        <c:crossAx val="326273664"/>
        <c:crosses val="autoZero"/>
        <c:auto val="1"/>
        <c:lblAlgn val="ctr"/>
        <c:lblOffset val="100"/>
        <c:noMultiLvlLbl val="0"/>
      </c:catAx>
      <c:valAx>
        <c:axId val="326273664"/>
        <c:scaling>
          <c:orientation val="minMax"/>
          <c:min val="-30"/>
        </c:scaling>
        <c:delete val="0"/>
        <c:axPos val="l"/>
        <c:title>
          <c:tx>
            <c:rich>
              <a:bodyPr rot="-5400000" vert="horz"/>
              <a:lstStyle/>
              <a:p>
                <a:pPr>
                  <a:defRPr sz="900"/>
                </a:pPr>
                <a:r>
                  <a:rPr lang="pt-BR" sz="900" dirty="0" smtClean="0"/>
                  <a:t>EM R$</a:t>
                </a:r>
                <a:endParaRPr lang="pt-BR" sz="900" dirty="0"/>
              </a:p>
            </c:rich>
          </c:tx>
          <c:overlay val="0"/>
        </c:title>
        <c:numFmt formatCode="#,##0_ ;\-#,##0\ " sourceLinked="0"/>
        <c:majorTickMark val="none"/>
        <c:minorTickMark val="none"/>
        <c:tickLblPos val="nextTo"/>
        <c:spPr>
          <a:noFill/>
          <a:ln>
            <a:noFill/>
          </a:ln>
          <a:effectLst/>
        </c:spPr>
        <c:txPr>
          <a:bodyPr rot="-60000000" vert="horz"/>
          <a:lstStyle/>
          <a:p>
            <a:pPr>
              <a:defRPr sz="1050" b="1">
                <a:solidFill>
                  <a:schemeClr val="tx1"/>
                </a:solidFill>
              </a:defRPr>
            </a:pPr>
            <a:endParaRPr lang="pt-BR"/>
          </a:p>
        </c:txPr>
        <c:crossAx val="320106112"/>
        <c:crosses val="autoZero"/>
        <c:crossBetween val="between"/>
      </c:valAx>
      <c:valAx>
        <c:axId val="321420008"/>
        <c:scaling>
          <c:orientation val="minMax"/>
          <c:max val="1.2000000000000005E-2"/>
          <c:min val="-1.2000000000000005E-2"/>
        </c:scaling>
        <c:delete val="0"/>
        <c:axPos val="r"/>
        <c:title>
          <c:tx>
            <c:rich>
              <a:bodyPr rot="-5400000" vert="horz"/>
              <a:lstStyle/>
              <a:p>
                <a:pPr>
                  <a:defRPr sz="900"/>
                </a:pPr>
                <a:r>
                  <a:rPr lang="pt-BR" sz="900" dirty="0" smtClean="0"/>
                  <a:t> EM %</a:t>
                </a:r>
                <a:endParaRPr lang="pt-BR" sz="900" dirty="0"/>
              </a:p>
            </c:rich>
          </c:tx>
          <c:overlay val="0"/>
        </c:title>
        <c:numFmt formatCode="0.0%" sourceLinked="1"/>
        <c:majorTickMark val="out"/>
        <c:minorTickMark val="none"/>
        <c:tickLblPos val="nextTo"/>
        <c:txPr>
          <a:bodyPr/>
          <a:lstStyle/>
          <a:p>
            <a:pPr>
              <a:defRPr sz="1000"/>
            </a:pPr>
            <a:endParaRPr lang="pt-BR"/>
          </a:p>
        </c:txPr>
        <c:crossAx val="321424320"/>
        <c:crosses val="max"/>
        <c:crossBetween val="between"/>
        <c:majorUnit val="2.0000000000000035E-3"/>
      </c:valAx>
      <c:catAx>
        <c:axId val="321424320"/>
        <c:scaling>
          <c:orientation val="minMax"/>
        </c:scaling>
        <c:delete val="1"/>
        <c:axPos val="b"/>
        <c:majorTickMark val="out"/>
        <c:minorTickMark val="none"/>
        <c:tickLblPos val="none"/>
        <c:crossAx val="321420008"/>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3314253227753869"/>
          <c:y val="0.17867328685825101"/>
          <c:w val="0.82796113448781861"/>
          <c:h val="0.77418225588043499"/>
        </c:manualLayout>
      </c:layout>
      <c:lineChart>
        <c:grouping val="stacked"/>
        <c:varyColors val="0"/>
        <c:ser>
          <c:idx val="0"/>
          <c:order val="0"/>
          <c:dLbls>
            <c:dLbl>
              <c:idx val="14"/>
              <c:spPr/>
              <c:txPr>
                <a:bodyPr/>
                <a:lstStyle/>
                <a:p>
                  <a:pPr>
                    <a:defRPr sz="1800" b="1">
                      <a:solidFill>
                        <a:srgbClr val="C00000"/>
                      </a:solidFill>
                    </a:defRPr>
                  </a:pPr>
                  <a:endParaRPr lang="pt-BR"/>
                </a:p>
              </c:txPr>
              <c:showLegendKey val="0"/>
              <c:showVal val="1"/>
              <c:showCatName val="0"/>
              <c:showSerName val="0"/>
              <c:showPercent val="0"/>
              <c:showBubbleSize val="0"/>
            </c:dLbl>
            <c:dLbl>
              <c:idx val="15"/>
              <c:spPr/>
              <c:txPr>
                <a:bodyPr/>
                <a:lstStyle/>
                <a:p>
                  <a:pPr>
                    <a:defRPr sz="1800" b="1">
                      <a:solidFill>
                        <a:srgbClr val="C00000"/>
                      </a:solidFill>
                    </a:defRPr>
                  </a:pPr>
                  <a:endParaRPr lang="pt-BR"/>
                </a:p>
              </c:txPr>
              <c:showLegendKey val="0"/>
              <c:showVal val="1"/>
              <c:showCatName val="0"/>
              <c:showSerName val="0"/>
              <c:showPercent val="0"/>
              <c:showBubbleSize val="0"/>
            </c:dLbl>
            <c:spPr>
              <a:noFill/>
              <a:ln>
                <a:noFill/>
              </a:ln>
              <a:effectLst/>
            </c:spPr>
            <c:txPr>
              <a:bodyPr/>
              <a:lstStyle/>
              <a:p>
                <a:pPr>
                  <a:defRPr sz="1400" b="1">
                    <a:solidFill>
                      <a:srgbClr val="00206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Plan1!$A$5:$A$20</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Plan1!$F$5:$F$20</c:f>
              <c:numCache>
                <c:formatCode>0.0</c:formatCode>
                <c:ptCount val="16"/>
                <c:pt idx="0">
                  <c:v>1.7864463178473668</c:v>
                </c:pt>
                <c:pt idx="1">
                  <c:v>3.3723685257247062</c:v>
                </c:pt>
                <c:pt idx="2">
                  <c:v>3.9884738572744802</c:v>
                </c:pt>
                <c:pt idx="3">
                  <c:v>6.2638737168352545</c:v>
                </c:pt>
                <c:pt idx="4">
                  <c:v>9.4185166283445874</c:v>
                </c:pt>
                <c:pt idx="5">
                  <c:v>10.444648473764939</c:v>
                </c:pt>
                <c:pt idx="6">
                  <c:v>8.8220545038436295</c:v>
                </c:pt>
                <c:pt idx="7">
                  <c:v>9.8581411987713974</c:v>
                </c:pt>
                <c:pt idx="8">
                  <c:v>6.8149643922291059</c:v>
                </c:pt>
                <c:pt idx="9">
                  <c:v>9.9620573215322494</c:v>
                </c:pt>
                <c:pt idx="10">
                  <c:v>8.9242277335510458</c:v>
                </c:pt>
                <c:pt idx="11">
                  <c:v>6.885980053874885</c:v>
                </c:pt>
                <c:pt idx="12">
                  <c:v>4.7329800619408715</c:v>
                </c:pt>
                <c:pt idx="13">
                  <c:v>2.8073407219531221</c:v>
                </c:pt>
                <c:pt idx="14">
                  <c:v>-6.2365583474298987</c:v>
                </c:pt>
                <c:pt idx="15">
                  <c:v>-3.7962007318095736</c:v>
                </c:pt>
              </c:numCache>
            </c:numRef>
          </c:val>
          <c:smooth val="0"/>
        </c:ser>
        <c:dLbls>
          <c:showLegendKey val="0"/>
          <c:showVal val="1"/>
          <c:showCatName val="0"/>
          <c:showSerName val="0"/>
          <c:showPercent val="0"/>
          <c:showBubbleSize val="0"/>
        </c:dLbls>
        <c:marker val="1"/>
        <c:smooth val="0"/>
        <c:axId val="321418048"/>
        <c:axId val="321418440"/>
      </c:lineChart>
      <c:catAx>
        <c:axId val="321418048"/>
        <c:scaling>
          <c:orientation val="minMax"/>
        </c:scaling>
        <c:delete val="0"/>
        <c:axPos val="b"/>
        <c:title>
          <c:tx>
            <c:rich>
              <a:bodyPr/>
              <a:lstStyle/>
              <a:p>
                <a:pPr>
                  <a:defRPr/>
                </a:pPr>
                <a:r>
                  <a:rPr lang="pt-BR"/>
                  <a:t>Anos</a:t>
                </a:r>
              </a:p>
            </c:rich>
          </c:tx>
          <c:overlay val="0"/>
        </c:title>
        <c:numFmt formatCode="General" sourceLinked="1"/>
        <c:majorTickMark val="none"/>
        <c:minorTickMark val="none"/>
        <c:tickLblPos val="nextTo"/>
        <c:txPr>
          <a:bodyPr rot="900000"/>
          <a:lstStyle/>
          <a:p>
            <a:pPr>
              <a:defRPr sz="1200" b="1"/>
            </a:pPr>
            <a:endParaRPr lang="pt-BR"/>
          </a:p>
        </c:txPr>
        <c:crossAx val="321418440"/>
        <c:crosses val="autoZero"/>
        <c:auto val="1"/>
        <c:lblAlgn val="ctr"/>
        <c:lblOffset val="100"/>
        <c:noMultiLvlLbl val="0"/>
      </c:catAx>
      <c:valAx>
        <c:axId val="321418440"/>
        <c:scaling>
          <c:orientation val="minMax"/>
        </c:scaling>
        <c:delete val="0"/>
        <c:axPos val="l"/>
        <c:title>
          <c:tx>
            <c:rich>
              <a:bodyPr rot="0" vert="wordArtVert"/>
              <a:lstStyle/>
              <a:p>
                <a:pPr>
                  <a:defRPr/>
                </a:pPr>
                <a:r>
                  <a:rPr lang="pt-BR"/>
                  <a:t>%</a:t>
                </a:r>
              </a:p>
            </c:rich>
          </c:tx>
          <c:layout>
            <c:manualLayout>
              <c:xMode val="edge"/>
              <c:yMode val="edge"/>
              <c:x val="1.1181935591384421E-3"/>
              <c:y val="0.53707479901843325"/>
            </c:manualLayout>
          </c:layout>
          <c:overlay val="0"/>
        </c:title>
        <c:numFmt formatCode="0.0" sourceLinked="1"/>
        <c:majorTickMark val="none"/>
        <c:minorTickMark val="none"/>
        <c:tickLblPos val="nextTo"/>
        <c:txPr>
          <a:bodyPr/>
          <a:lstStyle/>
          <a:p>
            <a:pPr>
              <a:defRPr sz="1050" b="1"/>
            </a:pPr>
            <a:endParaRPr lang="pt-BR"/>
          </a:p>
        </c:txPr>
        <c:crossAx val="321418048"/>
        <c:crosses val="autoZero"/>
        <c:crossBetween val="between"/>
      </c:valAx>
    </c:plotArea>
    <c:plotVisOnly val="1"/>
    <c:dispBlanksAs val="zero"/>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0.03251</cdr:x>
      <cdr:y>0.01253</cdr:y>
    </cdr:from>
    <cdr:to>
      <cdr:x>0.95059</cdr:x>
      <cdr:y>0.07724</cdr:y>
    </cdr:to>
    <cdr:sp macro="" textlink="">
      <cdr:nvSpPr>
        <cdr:cNvPr id="2" name="CaixaDeTexto 1"/>
        <cdr:cNvSpPr txBox="1"/>
      </cdr:nvSpPr>
      <cdr:spPr>
        <a:xfrm xmlns:a="http://schemas.openxmlformats.org/drawingml/2006/main">
          <a:off x="313322" y="75197"/>
          <a:ext cx="8848224" cy="388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pt-BR" sz="800" b="1"/>
        </a:p>
      </cdr:txBody>
    </cdr:sp>
  </cdr:relSizeAnchor>
  <cdr:relSizeAnchor xmlns:cdr="http://schemas.openxmlformats.org/drawingml/2006/chartDrawing">
    <cdr:from>
      <cdr:x>0.02548</cdr:x>
      <cdr:y>0.81055</cdr:y>
    </cdr:from>
    <cdr:to>
      <cdr:x>0.31677</cdr:x>
      <cdr:y>0.85439</cdr:y>
    </cdr:to>
    <cdr:sp macro="" textlink="">
      <cdr:nvSpPr>
        <cdr:cNvPr id="3" name="CaixaDeTexto 1"/>
        <cdr:cNvSpPr txBox="1"/>
      </cdr:nvSpPr>
      <cdr:spPr>
        <a:xfrm xmlns:a="http://schemas.openxmlformats.org/drawingml/2006/main">
          <a:off x="124016" y="2524604"/>
          <a:ext cx="1417789" cy="1365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800"/>
            <a:t>Idade</a:t>
          </a:r>
        </a:p>
      </cdr:txBody>
    </cdr:sp>
  </cdr:relSizeAnchor>
  <cdr:relSizeAnchor xmlns:cdr="http://schemas.openxmlformats.org/drawingml/2006/chartDrawing">
    <cdr:from>
      <cdr:x>0</cdr:x>
      <cdr:y>0.93608</cdr:y>
    </cdr:from>
    <cdr:to>
      <cdr:x>0.48505</cdr:x>
      <cdr:y>0.97992</cdr:y>
    </cdr:to>
    <cdr:sp macro="" textlink="">
      <cdr:nvSpPr>
        <cdr:cNvPr id="4" name="CaixaDeTexto 1"/>
        <cdr:cNvSpPr txBox="1"/>
      </cdr:nvSpPr>
      <cdr:spPr>
        <a:xfrm xmlns:a="http://schemas.openxmlformats.org/drawingml/2006/main">
          <a:off x="0" y="2664148"/>
          <a:ext cx="2360256" cy="1247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800"/>
            <a:t>Fonte: IBGE/Pnad.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Previdência: reformar para excluir?</a:t>
            </a: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745073-043D-446E-9826-7D1FDEB97F6B}" type="datetimeFigureOut">
              <a:rPr lang="pt-BR" smtClean="0"/>
              <a:t>08/05/2017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F09FD2-B465-4EC9-9FDD-E3574AFDAFBE}" type="slidenum">
              <a:rPr lang="pt-BR" smtClean="0"/>
              <a:t>‹nº›</a:t>
            </a:fld>
            <a:endParaRPr lang="pt-BR"/>
          </a:p>
        </p:txBody>
      </p:sp>
    </p:spTree>
    <p:extLst>
      <p:ext uri="{BB962C8B-B14F-4D97-AF65-F5344CB8AC3E}">
        <p14:creationId xmlns:p14="http://schemas.microsoft.com/office/powerpoint/2010/main" val="37475535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Previdência: reformar para excluir?</a:t>
            </a: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C0C8B-F644-4613-94EC-C143D5636B72}" type="datetimeFigureOut">
              <a:rPr lang="pt-BR" smtClean="0"/>
              <a:t>08/05/2017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D3603-EB20-4A86-B643-6E441352D5F4}" type="slidenum">
              <a:rPr lang="pt-BR" smtClean="0"/>
              <a:t>‹nº›</a:t>
            </a:fld>
            <a:endParaRPr lang="pt-BR"/>
          </a:p>
        </p:txBody>
      </p:sp>
    </p:spTree>
    <p:extLst>
      <p:ext uri="{BB962C8B-B14F-4D97-AF65-F5344CB8AC3E}">
        <p14:creationId xmlns:p14="http://schemas.microsoft.com/office/powerpoint/2010/main" val="31994406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F73D3603-EB20-4A86-B643-6E441352D5F4}" type="slidenum">
              <a:rPr lang="pt-BR" smtClean="0"/>
              <a:t>4</a:t>
            </a:fld>
            <a:endParaRPr lang="pt-BR"/>
          </a:p>
        </p:txBody>
      </p:sp>
      <p:sp>
        <p:nvSpPr>
          <p:cNvPr id="5" name="Espaço Reservado para Cabeçalho 4"/>
          <p:cNvSpPr>
            <a:spLocks noGrp="1"/>
          </p:cNvSpPr>
          <p:nvPr>
            <p:ph type="hdr" sz="quarter" idx="11"/>
          </p:nvPr>
        </p:nvSpPr>
        <p:spPr/>
        <p:txBody>
          <a:bodyPr/>
          <a:lstStyle/>
          <a:p>
            <a:r>
              <a:rPr lang="pt-BR" smtClean="0"/>
              <a:t>Previdência: reformar para excluir?</a:t>
            </a:r>
            <a:endParaRPr lang="pt-BR"/>
          </a:p>
        </p:txBody>
      </p:sp>
    </p:spTree>
    <p:extLst>
      <p:ext uri="{BB962C8B-B14F-4D97-AF65-F5344CB8AC3E}">
        <p14:creationId xmlns:p14="http://schemas.microsoft.com/office/powerpoint/2010/main" val="271551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t-BR" smtClean="0"/>
              <a:t>Clique para editar o título mestre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DB9172EB-1199-4F98-BF49-3995EA7D4B8D}" type="datetime1">
              <a:rPr lang="pt-BR" smtClean="0"/>
              <a:t>08/05/2017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D053D98-DBF3-4BD1-B2BC-0BEA44AB63D8}" type="datetime1">
              <a:rPr lang="pt-BR" smtClean="0"/>
              <a:t>08/05/2017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B0CCC30-95F3-495C-B167-5C36A98A19D3}" type="datetime1">
              <a:rPr lang="pt-BR" smtClean="0"/>
              <a:t>08/05/2017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99D2279-72A1-4DA1-AECD-C8D81D12DDFB}" type="datetime1">
              <a:rPr lang="pt-BR" smtClean="0"/>
              <a:t>08/05/2017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921C704-35B9-4A8C-BA2A-8D279F8A685B}" type="datetime1">
              <a:rPr lang="pt-BR" smtClean="0"/>
              <a:t>08/05/2017</a:t>
            </a:fld>
            <a:endParaRPr lang="pt-BR"/>
          </a:p>
        </p:txBody>
      </p:sp>
      <p:sp>
        <p:nvSpPr>
          <p:cNvPr id="5" name="Footer Placeholder 4"/>
          <p:cNvSpPr>
            <a:spLocks noGrp="1"/>
          </p:cNvSpPr>
          <p:nvPr>
            <p:ph type="ftr" sz="quarter" idx="11"/>
          </p:nvPr>
        </p:nvSpPr>
        <p:spPr/>
        <p:txBody>
          <a:bodyPr/>
          <a:lstStyle/>
          <a:p>
            <a:r>
              <a:rPr lang="pt-BR" smtClean="0"/>
              <a:t>PREVIDÊNCIA: REFORMAR PARA EXCLUIR? </a:t>
            </a:r>
            <a:endParaRPr lang="pt-BR"/>
          </a:p>
        </p:txBody>
      </p:sp>
      <p:sp>
        <p:nvSpPr>
          <p:cNvPr id="6" name="Slide Number Placeholder 5"/>
          <p:cNvSpPr>
            <a:spLocks noGrp="1"/>
          </p:cNvSpPr>
          <p:nvPr>
            <p:ph type="sldNum" sz="quarter" idx="12"/>
          </p:nvPr>
        </p:nvSpPr>
        <p:spPr/>
        <p:txBody>
          <a:bodyPr/>
          <a:lstStyle/>
          <a:p>
            <a:fld id="{E2DF291B-D7C1-4210-97AF-064ED7016919}" type="slidenum">
              <a:rPr lang="pt-BR" smtClean="0"/>
              <a:t>‹nº›</a:t>
            </a:fld>
            <a:endParaRPr lang="pt-B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79792ABA-68A2-4C82-9231-012A03634E78}" type="datetime1">
              <a:rPr lang="pt-BR" smtClean="0"/>
              <a:t>08/05/2017</a:t>
            </a:fld>
            <a:endParaRPr lang="pt-BR"/>
          </a:p>
        </p:txBody>
      </p:sp>
      <p:sp>
        <p:nvSpPr>
          <p:cNvPr id="6" name="Footer Placeholder 5"/>
          <p:cNvSpPr>
            <a:spLocks noGrp="1"/>
          </p:cNvSpPr>
          <p:nvPr>
            <p:ph type="ftr" sz="quarter" idx="11"/>
          </p:nvPr>
        </p:nvSpPr>
        <p:spPr/>
        <p:txBody>
          <a:bodyPr/>
          <a:lstStyle/>
          <a:p>
            <a:r>
              <a:rPr lang="pt-BR" smtClean="0"/>
              <a:t>PREVIDÊNCIA: REFORMAR PARA EXCLUIR? </a:t>
            </a:r>
            <a:endParaRPr lang="pt-BR"/>
          </a:p>
        </p:txBody>
      </p:sp>
      <p:sp>
        <p:nvSpPr>
          <p:cNvPr id="7" name="Slide Number Placeholder 6"/>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B39D073-D8AE-4186-A68C-572AD072AAEF}" type="datetime1">
              <a:rPr lang="pt-BR" smtClean="0"/>
              <a:t>08/05/2017</a:t>
            </a:fld>
            <a:endParaRPr lang="pt-BR"/>
          </a:p>
        </p:txBody>
      </p:sp>
      <p:sp>
        <p:nvSpPr>
          <p:cNvPr id="8" name="Footer Placeholder 7"/>
          <p:cNvSpPr>
            <a:spLocks noGrp="1"/>
          </p:cNvSpPr>
          <p:nvPr>
            <p:ph type="ftr" sz="quarter" idx="11"/>
          </p:nvPr>
        </p:nvSpPr>
        <p:spPr/>
        <p:txBody>
          <a:bodyPr/>
          <a:lstStyle/>
          <a:p>
            <a:r>
              <a:rPr lang="pt-BR" smtClean="0"/>
              <a:t>PREVIDÊNCIA: REFORMAR PARA EXCLUIR? </a:t>
            </a:r>
            <a:endParaRPr lang="pt-BR"/>
          </a:p>
        </p:txBody>
      </p:sp>
      <p:sp>
        <p:nvSpPr>
          <p:cNvPr id="9" name="Slide Number Placeholder 8"/>
          <p:cNvSpPr>
            <a:spLocks noGrp="1"/>
          </p:cNvSpPr>
          <p:nvPr>
            <p:ph type="sldNum" sz="quarter" idx="12"/>
          </p:nvPr>
        </p:nvSpPr>
        <p:spPr/>
        <p:txBody>
          <a:bodyPr/>
          <a:lstStyle/>
          <a:p>
            <a:fld id="{E2DF291B-D7C1-4210-97AF-064ED7016919}" type="slidenum">
              <a:rPr lang="pt-BR" smtClean="0"/>
              <a:t>‹nº›</a:t>
            </a:fld>
            <a:endParaRPr lang="pt-B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CEC5B6D5-A650-4B45-9487-C1D8D56CA35C}" type="datetime1">
              <a:rPr lang="pt-BR" smtClean="0"/>
              <a:t>08/05/2017</a:t>
            </a:fld>
            <a:endParaRPr lang="pt-BR"/>
          </a:p>
        </p:txBody>
      </p:sp>
      <p:sp>
        <p:nvSpPr>
          <p:cNvPr id="4" name="Footer Placeholder 3"/>
          <p:cNvSpPr>
            <a:spLocks noGrp="1"/>
          </p:cNvSpPr>
          <p:nvPr>
            <p:ph type="ftr" sz="quarter" idx="11"/>
          </p:nvPr>
        </p:nvSpPr>
        <p:spPr/>
        <p:txBody>
          <a:bodyPr/>
          <a:lstStyle/>
          <a:p>
            <a:r>
              <a:rPr lang="pt-BR" smtClean="0"/>
              <a:t>PREVIDÊNCIA: REFORMAR PARA EXCLUIR? </a:t>
            </a:r>
            <a:endParaRPr lang="pt-BR"/>
          </a:p>
        </p:txBody>
      </p:sp>
      <p:sp>
        <p:nvSpPr>
          <p:cNvPr id="5" name="Slide Number Placeholder 4"/>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75CED-5A59-4174-A7AB-84EE9D6318A2}" type="datetime1">
              <a:rPr lang="pt-BR" smtClean="0"/>
              <a:t>08/05/2017</a:t>
            </a:fld>
            <a:endParaRPr lang="pt-BR"/>
          </a:p>
        </p:txBody>
      </p:sp>
      <p:sp>
        <p:nvSpPr>
          <p:cNvPr id="3" name="Footer Placeholder 2"/>
          <p:cNvSpPr>
            <a:spLocks noGrp="1"/>
          </p:cNvSpPr>
          <p:nvPr>
            <p:ph type="ftr" sz="quarter" idx="11"/>
          </p:nvPr>
        </p:nvSpPr>
        <p:spPr/>
        <p:txBody>
          <a:bodyPr/>
          <a:lstStyle/>
          <a:p>
            <a:r>
              <a:rPr lang="pt-BR" smtClean="0"/>
              <a:t>PREVIDÊNCIA: REFORMAR PARA EXCLUIR? </a:t>
            </a:r>
            <a:endParaRPr lang="pt-BR"/>
          </a:p>
        </p:txBody>
      </p:sp>
      <p:sp>
        <p:nvSpPr>
          <p:cNvPr id="4" name="Slide Number Placeholder 3"/>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FD8C5CD-6D47-4B05-830D-A3B8014CE152}" type="datetime1">
              <a:rPr lang="pt-BR" smtClean="0"/>
              <a:t>08/05/2017</a:t>
            </a:fld>
            <a:endParaRPr lang="pt-BR"/>
          </a:p>
        </p:txBody>
      </p:sp>
      <p:sp>
        <p:nvSpPr>
          <p:cNvPr id="6" name="Footer Placeholder 5"/>
          <p:cNvSpPr>
            <a:spLocks noGrp="1"/>
          </p:cNvSpPr>
          <p:nvPr>
            <p:ph type="ftr" sz="quarter" idx="11"/>
          </p:nvPr>
        </p:nvSpPr>
        <p:spPr/>
        <p:txBody>
          <a:bodyPr/>
          <a:lstStyle/>
          <a:p>
            <a:r>
              <a:rPr lang="pt-BR" smtClean="0"/>
              <a:t>PREVIDÊNCIA: REFORMAR PARA EXCLUIR? </a:t>
            </a:r>
            <a:endParaRPr lang="pt-BR"/>
          </a:p>
        </p:txBody>
      </p:sp>
      <p:sp>
        <p:nvSpPr>
          <p:cNvPr id="7" name="Slide Number Placeholder 6"/>
          <p:cNvSpPr>
            <a:spLocks noGrp="1"/>
          </p:cNvSpPr>
          <p:nvPr>
            <p:ph type="sldNum" sz="quarter" idx="12"/>
          </p:nvPr>
        </p:nvSpPr>
        <p:spPr/>
        <p:txBody>
          <a:bodyPr/>
          <a:lstStyle/>
          <a:p>
            <a:fld id="{E2DF291B-D7C1-4210-97AF-064ED7016919}" type="slidenum">
              <a:rPr lang="pt-BR" smtClean="0"/>
              <a:t>‹nº›</a:t>
            </a:fld>
            <a:endParaRPr lang="pt-B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29C72A4-8D1B-4843-9658-4EFB5A4499B1}" type="datetime1">
              <a:rPr lang="pt-BR" smtClean="0"/>
              <a:t>08/05/2017</a:t>
            </a:fld>
            <a:endParaRPr lang="pt-BR"/>
          </a:p>
        </p:txBody>
      </p:sp>
      <p:sp>
        <p:nvSpPr>
          <p:cNvPr id="6" name="Footer Placeholder 5"/>
          <p:cNvSpPr>
            <a:spLocks noGrp="1"/>
          </p:cNvSpPr>
          <p:nvPr>
            <p:ph type="ftr" sz="quarter" idx="11"/>
          </p:nvPr>
        </p:nvSpPr>
        <p:spPr/>
        <p:txBody>
          <a:bodyPr/>
          <a:lstStyle/>
          <a:p>
            <a:r>
              <a:rPr lang="pt-BR" smtClean="0"/>
              <a:t>PREVIDÊNCIA: REFORMAR PARA EXCLUIR? </a:t>
            </a:r>
            <a:endParaRPr lang="pt-BR"/>
          </a:p>
        </p:txBody>
      </p:sp>
      <p:sp>
        <p:nvSpPr>
          <p:cNvPr id="7" name="Slide Number Placeholder 6"/>
          <p:cNvSpPr>
            <a:spLocks noGrp="1"/>
          </p:cNvSpPr>
          <p:nvPr>
            <p:ph type="sldNum" sz="quarter" idx="12"/>
          </p:nvPr>
        </p:nvSpPr>
        <p:spPr/>
        <p:txBody>
          <a:bodyPr/>
          <a:lstStyle/>
          <a:p>
            <a:fld id="{E2DF291B-D7C1-4210-97AF-064ED7016919}"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67137CC-3930-4215-BC4D-9258AB71A50F}" type="datetime1">
              <a:rPr lang="pt-BR" smtClean="0"/>
              <a:t>08/05/2017</a:t>
            </a:fld>
            <a:endParaRPr lang="pt-B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pt-BR" smtClean="0"/>
              <a:t>PREVIDÊNCIA: REFORMAR PARA EXCLUIR? </a:t>
            </a:r>
            <a:endParaRPr lang="pt-B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DF291B-D7C1-4210-97AF-064ED7016919}"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atlasbrasil.org.br/2013/pt/hom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ieese.org.br/" TargetMode="External"/><Relationship Id="rId2" Type="http://schemas.openxmlformats.org/officeDocument/2006/relationships/hyperlink" Target="http://www.anfip.org.br/" TargetMode="External"/><Relationship Id="rId1" Type="http://schemas.openxmlformats.org/officeDocument/2006/relationships/slideLayout" Target="../slideLayouts/slideLayout2.xml"/><Relationship Id="rId4" Type="http://schemas.openxmlformats.org/officeDocument/2006/relationships/hyperlink" Target="http://www.plataformapoliticasocial.co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1083" y="5373216"/>
            <a:ext cx="7776864" cy="648072"/>
          </a:xfrm>
        </p:spPr>
        <p:txBody>
          <a:bodyPr>
            <a:noAutofit/>
          </a:bodyPr>
          <a:lstStyle/>
          <a:p>
            <a:r>
              <a:rPr lang="pt-BR" sz="2800" b="1" dirty="0" smtClean="0">
                <a:solidFill>
                  <a:schemeClr val="tx1"/>
                </a:solidFill>
              </a:rPr>
              <a:t/>
            </a:r>
            <a:br>
              <a:rPr lang="pt-BR" sz="2800" b="1" dirty="0" smtClean="0">
                <a:solidFill>
                  <a:schemeClr val="tx1"/>
                </a:solidFill>
              </a:rPr>
            </a:br>
            <a:r>
              <a:rPr lang="pt-BR" sz="2800" b="1" dirty="0">
                <a:solidFill>
                  <a:schemeClr val="tx1"/>
                </a:solidFill>
              </a:rPr>
              <a:t/>
            </a:r>
            <a:br>
              <a:rPr lang="pt-BR" sz="2800" b="1" dirty="0">
                <a:solidFill>
                  <a:schemeClr val="tx1"/>
                </a:solidFill>
              </a:rPr>
            </a:br>
            <a:r>
              <a:rPr lang="pt-BR" sz="2800" b="1" dirty="0" smtClean="0">
                <a:solidFill>
                  <a:schemeClr val="tx1"/>
                </a:solidFill>
              </a:rPr>
              <a:t/>
            </a:r>
            <a:br>
              <a:rPr lang="pt-BR" sz="2800" b="1" dirty="0" smtClean="0">
                <a:solidFill>
                  <a:schemeClr val="tx1"/>
                </a:solidFill>
              </a:rPr>
            </a:br>
            <a:r>
              <a:rPr lang="pt-BR" sz="2800" b="1" dirty="0">
                <a:solidFill>
                  <a:schemeClr val="tx1"/>
                </a:solidFill>
              </a:rPr>
              <a:t/>
            </a:r>
            <a:br>
              <a:rPr lang="pt-BR" sz="2800" b="1" dirty="0">
                <a:solidFill>
                  <a:schemeClr val="tx1"/>
                </a:solidFill>
              </a:rPr>
            </a:br>
            <a:endParaRPr lang="pt-BR" sz="2800" b="1" dirty="0">
              <a:solidFill>
                <a:schemeClr val="tx1"/>
              </a:solidFill>
            </a:endParaRPr>
          </a:p>
        </p:txBody>
      </p:sp>
      <p:sp>
        <p:nvSpPr>
          <p:cNvPr id="4" name="Subtítulo 3"/>
          <p:cNvSpPr>
            <a:spLocks noGrp="1"/>
          </p:cNvSpPr>
          <p:nvPr>
            <p:ph type="subTitle" idx="1"/>
          </p:nvPr>
        </p:nvSpPr>
        <p:spPr>
          <a:xfrm>
            <a:off x="795085" y="5373216"/>
            <a:ext cx="8352928" cy="1224136"/>
          </a:xfrm>
        </p:spPr>
        <p:txBody>
          <a:bodyPr>
            <a:normAutofit/>
          </a:bodyPr>
          <a:lstStyle/>
          <a:p>
            <a:r>
              <a:rPr lang="pt-BR" sz="1400" b="1" dirty="0" smtClean="0">
                <a:solidFill>
                  <a:schemeClr val="tx1"/>
                </a:solidFill>
              </a:rPr>
              <a:t>Eduardo Fagnani</a:t>
            </a:r>
          </a:p>
          <a:p>
            <a:r>
              <a:rPr lang="pt-BR" sz="1400" b="1" dirty="0" smtClean="0">
                <a:solidFill>
                  <a:schemeClr val="tx1"/>
                </a:solidFill>
              </a:rPr>
              <a:t>Instituto de Economia da Unicamp</a:t>
            </a:r>
          </a:p>
          <a:p>
            <a:r>
              <a:rPr lang="pt-BR" sz="1600" b="1" dirty="0" smtClean="0"/>
              <a:t>Guarapuava– </a:t>
            </a:r>
            <a:r>
              <a:rPr lang="pt-BR" sz="1600" b="1" dirty="0" smtClean="0"/>
              <a:t>PR </a:t>
            </a:r>
          </a:p>
          <a:p>
            <a:r>
              <a:rPr lang="pt-BR" sz="1600" b="1" dirty="0" smtClean="0"/>
              <a:t>11 </a:t>
            </a:r>
            <a:r>
              <a:rPr lang="pt-BR" sz="1600" b="1" smtClean="0"/>
              <a:t>de </a:t>
            </a:r>
            <a:r>
              <a:rPr lang="pt-BR" sz="1600" b="1" smtClean="0"/>
              <a:t>maio </a:t>
            </a:r>
            <a:r>
              <a:rPr lang="pt-BR" sz="1600" b="1" dirty="0" smtClean="0"/>
              <a:t>2017</a:t>
            </a:r>
          </a:p>
          <a:p>
            <a:endParaRPr lang="pt-BR" sz="1700" b="1" dirty="0"/>
          </a:p>
          <a:p>
            <a:endParaRPr lang="pt-BR" sz="1700" b="1" dirty="0" smtClean="0"/>
          </a:p>
          <a:p>
            <a:endParaRPr lang="pt-BR" sz="1700" b="1" dirty="0" smtClean="0"/>
          </a:p>
          <a:p>
            <a:endParaRPr lang="pt-BR" sz="17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96" y="764704"/>
            <a:ext cx="747707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918675" y="3501008"/>
            <a:ext cx="7620224" cy="954107"/>
          </a:xfrm>
          <a:prstGeom prst="rect">
            <a:avLst/>
          </a:prstGeom>
        </p:spPr>
        <p:txBody>
          <a:bodyPr wrap="square">
            <a:spAutoFit/>
          </a:bodyPr>
          <a:lstStyle/>
          <a:p>
            <a:r>
              <a:rPr lang="pt-BR" sz="2800" dirty="0"/>
              <a:t>Previdência: reformar para excluir?</a:t>
            </a:r>
            <a:br>
              <a:rPr lang="pt-BR" sz="2800" dirty="0"/>
            </a:br>
            <a:endParaRPr lang="pt-BR" sz="2800" dirty="0"/>
          </a:p>
        </p:txBody>
      </p:sp>
      <p:pic>
        <p:nvPicPr>
          <p:cNvPr id="1026" name="Picture 2" descr="FEN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897" y="4455114"/>
            <a:ext cx="1276060" cy="342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ap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4488745"/>
            <a:ext cx="2121124" cy="308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FETEC CUT PARANÁ image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0630" y="4326186"/>
            <a:ext cx="1531974" cy="74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85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a:t>
            </a:fld>
            <a:endParaRPr lang="pt-BR"/>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79882"/>
            <a:ext cx="7560840" cy="577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6461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100</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216" y="756323"/>
            <a:ext cx="7665224" cy="54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0192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101</a:t>
            </a:fld>
            <a:endParaRPr lang="pt-BR"/>
          </a:p>
        </p:txBody>
      </p:sp>
      <p:sp>
        <p:nvSpPr>
          <p:cNvPr id="4" name="Retângulo 3"/>
          <p:cNvSpPr/>
          <p:nvPr/>
        </p:nvSpPr>
        <p:spPr>
          <a:xfrm>
            <a:off x="1403648" y="1340768"/>
            <a:ext cx="6480720" cy="1508105"/>
          </a:xfrm>
          <a:prstGeom prst="rect">
            <a:avLst/>
          </a:prstGeom>
        </p:spPr>
        <p:txBody>
          <a:bodyPr wrap="square">
            <a:spAutoFit/>
          </a:bodyPr>
          <a:lstStyle/>
          <a:p>
            <a:endParaRPr lang="pt-BR" sz="2800" dirty="0" smtClean="0"/>
          </a:p>
          <a:p>
            <a:r>
              <a:rPr lang="pt-BR" sz="3200" b="1" dirty="0" smtClean="0"/>
              <a:t>3</a:t>
            </a:r>
            <a:r>
              <a:rPr lang="pt-BR" sz="3200" b="1" dirty="0"/>
              <a:t>. Combater a sonegação de </a:t>
            </a:r>
            <a:r>
              <a:rPr lang="pt-BR" sz="3200" b="1" dirty="0" smtClean="0"/>
              <a:t>impostos</a:t>
            </a:r>
            <a:endParaRPr lang="pt-BR" sz="3200" b="1" dirty="0"/>
          </a:p>
        </p:txBody>
      </p:sp>
    </p:spTree>
    <p:extLst>
      <p:ext uri="{BB962C8B-B14F-4D97-AF65-F5344CB8AC3E}">
        <p14:creationId xmlns:p14="http://schemas.microsoft.com/office/powerpoint/2010/main" val="23504213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03124"/>
            <a:ext cx="7848872" cy="5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102</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spTree>
    <p:extLst>
      <p:ext uri="{BB962C8B-B14F-4D97-AF65-F5344CB8AC3E}">
        <p14:creationId xmlns:p14="http://schemas.microsoft.com/office/powerpoint/2010/main" val="35208237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103</a:t>
            </a:fld>
            <a:endParaRPr lang="pt-BR"/>
          </a:p>
        </p:txBody>
      </p:sp>
      <p:sp>
        <p:nvSpPr>
          <p:cNvPr id="4" name="Retângulo 3"/>
          <p:cNvSpPr/>
          <p:nvPr/>
        </p:nvSpPr>
        <p:spPr>
          <a:xfrm>
            <a:off x="1475656" y="1412776"/>
            <a:ext cx="6408712" cy="1815882"/>
          </a:xfrm>
          <a:prstGeom prst="rect">
            <a:avLst/>
          </a:prstGeom>
        </p:spPr>
        <p:txBody>
          <a:bodyPr wrap="square">
            <a:spAutoFit/>
          </a:bodyPr>
          <a:lstStyle/>
          <a:p>
            <a:r>
              <a:rPr lang="pt-BR" sz="2800" dirty="0"/>
              <a:t>	</a:t>
            </a:r>
          </a:p>
          <a:p>
            <a:r>
              <a:rPr lang="pt-BR" sz="2800" dirty="0" smtClean="0"/>
              <a:t>4</a:t>
            </a:r>
            <a:r>
              <a:rPr lang="pt-BR" sz="2800" dirty="0"/>
              <a:t>. </a:t>
            </a:r>
            <a:r>
              <a:rPr lang="pt-BR" sz="2800" b="1" dirty="0"/>
              <a:t>Combater a elisão fiscal </a:t>
            </a:r>
          </a:p>
          <a:p>
            <a:endParaRPr lang="pt-BR" sz="2800" b="1" dirty="0" smtClean="0"/>
          </a:p>
          <a:p>
            <a:r>
              <a:rPr lang="pt-BR" sz="2800" b="1" dirty="0" smtClean="0"/>
              <a:t>5</a:t>
            </a:r>
            <a:r>
              <a:rPr lang="pt-BR" sz="2800" b="1" dirty="0"/>
              <a:t>. Recuperar a Dívida Ativa da </a:t>
            </a:r>
            <a:r>
              <a:rPr lang="pt-BR" sz="2800" b="1" dirty="0" smtClean="0"/>
              <a:t>União</a:t>
            </a:r>
            <a:endParaRPr lang="pt-BR" sz="2800" b="1" dirty="0"/>
          </a:p>
        </p:txBody>
      </p:sp>
    </p:spTree>
    <p:extLst>
      <p:ext uri="{BB962C8B-B14F-4D97-AF65-F5344CB8AC3E}">
        <p14:creationId xmlns:p14="http://schemas.microsoft.com/office/powerpoint/2010/main" val="9557984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104</a:t>
            </a:fld>
            <a:endParaRPr lang="pt-BR"/>
          </a:p>
        </p:txBody>
      </p:sp>
      <p:sp>
        <p:nvSpPr>
          <p:cNvPr id="4" name="Retângulo 3"/>
          <p:cNvSpPr/>
          <p:nvPr/>
        </p:nvSpPr>
        <p:spPr>
          <a:xfrm>
            <a:off x="2286000" y="2136339"/>
            <a:ext cx="4572000" cy="3108543"/>
          </a:xfrm>
          <a:prstGeom prst="rect">
            <a:avLst/>
          </a:prstGeom>
        </p:spPr>
        <p:txBody>
          <a:bodyPr>
            <a:spAutoFit/>
          </a:bodyPr>
          <a:lstStyle/>
          <a:p>
            <a:r>
              <a:rPr lang="pt-BR" sz="2800" dirty="0"/>
              <a:t>Recompor a capacidade financeira do Estado: maior equidade na distribuição dos custos do ajuste	</a:t>
            </a:r>
            <a:endParaRPr lang="pt-BR" sz="2800" dirty="0" smtClean="0"/>
          </a:p>
          <a:p>
            <a:endParaRPr lang="pt-BR" sz="2800" dirty="0"/>
          </a:p>
          <a:p>
            <a:r>
              <a:rPr lang="pt-BR" sz="2800" b="1" dirty="0" smtClean="0"/>
              <a:t>6</a:t>
            </a:r>
            <a:r>
              <a:rPr lang="pt-BR" sz="2800" b="1" dirty="0"/>
              <a:t>. Reforma </a:t>
            </a:r>
            <a:r>
              <a:rPr lang="pt-BR" sz="2800" b="1" dirty="0" smtClean="0"/>
              <a:t>tributária que </a:t>
            </a:r>
            <a:r>
              <a:rPr lang="pt-BR" sz="2800" b="1" u="sng" dirty="0" smtClean="0"/>
              <a:t>enfrente a injustiça fiscal</a:t>
            </a:r>
            <a:endParaRPr lang="pt-BR" sz="2800" b="1" u="sng" dirty="0"/>
          </a:p>
        </p:txBody>
      </p:sp>
    </p:spTree>
    <p:extLst>
      <p:ext uri="{BB962C8B-B14F-4D97-AF65-F5344CB8AC3E}">
        <p14:creationId xmlns:p14="http://schemas.microsoft.com/office/powerpoint/2010/main" val="29134397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105</a:t>
            </a:fld>
            <a:endParaRPr lang="pt-BR"/>
          </a:p>
        </p:txBody>
      </p:sp>
      <p:sp>
        <p:nvSpPr>
          <p:cNvPr id="4" name="Retângulo 3"/>
          <p:cNvSpPr/>
          <p:nvPr/>
        </p:nvSpPr>
        <p:spPr>
          <a:xfrm>
            <a:off x="2286000" y="1700809"/>
            <a:ext cx="5022304" cy="2862322"/>
          </a:xfrm>
          <a:prstGeom prst="rect">
            <a:avLst/>
          </a:prstGeom>
        </p:spPr>
        <p:txBody>
          <a:bodyPr wrap="square">
            <a:spAutoFit/>
          </a:bodyPr>
          <a:lstStyle/>
          <a:p>
            <a:r>
              <a:rPr lang="pt-BR" sz="3600" b="1" dirty="0" smtClean="0"/>
              <a:t>A </a:t>
            </a:r>
            <a:r>
              <a:rPr lang="pt-BR" sz="3600" b="1" dirty="0"/>
              <a:t>superação das inconsistências do regime macroeconômico e fiscal brasileiro</a:t>
            </a:r>
          </a:p>
        </p:txBody>
      </p:sp>
    </p:spTree>
    <p:extLst>
      <p:ext uri="{BB962C8B-B14F-4D97-AF65-F5344CB8AC3E}">
        <p14:creationId xmlns:p14="http://schemas.microsoft.com/office/powerpoint/2010/main" val="154527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06135"/>
            <a:ext cx="6408712" cy="565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106</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spTree>
    <p:extLst>
      <p:ext uri="{BB962C8B-B14F-4D97-AF65-F5344CB8AC3E}">
        <p14:creationId xmlns:p14="http://schemas.microsoft.com/office/powerpoint/2010/main" val="6689185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908720"/>
            <a:ext cx="862085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ector de seta reta 4"/>
          <p:cNvCxnSpPr/>
          <p:nvPr/>
        </p:nvCxnSpPr>
        <p:spPr>
          <a:xfrm flipH="1" flipV="1">
            <a:off x="3635896" y="2132856"/>
            <a:ext cx="177849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flipH="1">
            <a:off x="4067944" y="2348880"/>
            <a:ext cx="122413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Espaço Reservado para Número de Slide 3"/>
          <p:cNvSpPr>
            <a:spLocks noGrp="1"/>
          </p:cNvSpPr>
          <p:nvPr>
            <p:ph type="sldNum" sz="quarter" idx="12"/>
          </p:nvPr>
        </p:nvSpPr>
        <p:spPr/>
        <p:txBody>
          <a:bodyPr/>
          <a:lstStyle/>
          <a:p>
            <a:fld id="{E2DF291B-D7C1-4210-97AF-064ED7016919}" type="slidenum">
              <a:rPr lang="pt-BR" smtClean="0"/>
              <a:t>107</a:t>
            </a:fld>
            <a:endParaRPr lang="pt-BR"/>
          </a:p>
        </p:txBody>
      </p:sp>
      <p:sp>
        <p:nvSpPr>
          <p:cNvPr id="6" name="Espaço Reservado para Rodapé 5"/>
          <p:cNvSpPr>
            <a:spLocks noGrp="1"/>
          </p:cNvSpPr>
          <p:nvPr>
            <p:ph type="ftr" sz="quarter" idx="11"/>
          </p:nvPr>
        </p:nvSpPr>
        <p:spPr/>
        <p:txBody>
          <a:bodyPr/>
          <a:lstStyle/>
          <a:p>
            <a:r>
              <a:rPr lang="pt-BR" smtClean="0"/>
              <a:t>Eduardo Fagnani</a:t>
            </a:r>
            <a:endParaRPr lang="pt-BR"/>
          </a:p>
        </p:txBody>
      </p:sp>
    </p:spTree>
    <p:extLst>
      <p:ext uri="{BB962C8B-B14F-4D97-AF65-F5344CB8AC3E}">
        <p14:creationId xmlns:p14="http://schemas.microsoft.com/office/powerpoint/2010/main" val="19405082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24453"/>
            <a:ext cx="8064896" cy="60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108</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spTree>
    <p:extLst>
      <p:ext uri="{BB962C8B-B14F-4D97-AF65-F5344CB8AC3E}">
        <p14:creationId xmlns:p14="http://schemas.microsoft.com/office/powerpoint/2010/main" val="3324904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3600" b="1" dirty="0" smtClean="0"/>
              <a:t>Questão Central.</a:t>
            </a:r>
            <a:endParaRPr lang="pt-BR" sz="3600" b="1" dirty="0"/>
          </a:p>
        </p:txBody>
      </p:sp>
      <p:sp>
        <p:nvSpPr>
          <p:cNvPr id="5" name="Título 1"/>
          <p:cNvSpPr>
            <a:spLocks noGrp="1"/>
          </p:cNvSpPr>
          <p:nvPr>
            <p:ph type="subTitle" idx="1"/>
          </p:nvPr>
        </p:nvSpPr>
        <p:spPr/>
        <p:txBody>
          <a:bodyPr>
            <a:normAutofit fontScale="85000" lnSpcReduction="10000"/>
          </a:bodyPr>
          <a:lstStyle/>
          <a:p>
            <a:r>
              <a:rPr lang="pt-BR" sz="3200" b="1" dirty="0"/>
              <a:t>Que país queremos?</a:t>
            </a:r>
          </a:p>
          <a:p>
            <a:r>
              <a:rPr lang="pt-BR" sz="3200" b="1" dirty="0"/>
              <a:t>Que país a reforma da Previdência projeta para meados do século 21?</a:t>
            </a:r>
          </a:p>
          <a:p>
            <a:r>
              <a:rPr lang="pt-BR" sz="3200" b="1" dirty="0"/>
              <a:t> </a:t>
            </a:r>
          </a:p>
        </p:txBody>
      </p:sp>
    </p:spTree>
    <p:extLst>
      <p:ext uri="{BB962C8B-B14F-4D97-AF65-F5344CB8AC3E}">
        <p14:creationId xmlns:p14="http://schemas.microsoft.com/office/powerpoint/2010/main" val="138904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263537765"/>
              </p:ext>
            </p:extLst>
          </p:nvPr>
        </p:nvGraphicFramePr>
        <p:xfrm>
          <a:off x="467544" y="1844824"/>
          <a:ext cx="8280920"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683568" y="6021288"/>
            <a:ext cx="7488832" cy="600164"/>
          </a:xfrm>
          <a:prstGeom prst="rect">
            <a:avLst/>
          </a:prstGeom>
          <a:noFill/>
        </p:spPr>
        <p:txBody>
          <a:bodyPr wrap="square" rtlCol="0">
            <a:spAutoFit/>
          </a:bodyPr>
          <a:lstStyle/>
          <a:p>
            <a:r>
              <a:rPr lang="pt-BR" sz="1100" dirty="0" smtClean="0"/>
              <a:t>Fonte: </a:t>
            </a:r>
            <a:r>
              <a:rPr lang="pt-BR" sz="1100" dirty="0"/>
              <a:t>Fonte: Secretaria de Previdência Social </a:t>
            </a:r>
            <a:r>
              <a:rPr lang="pt-BR" sz="1100" dirty="0" smtClean="0"/>
              <a:t>| Folha de São Paulo. 20/02/2017. http</a:t>
            </a:r>
            <a:r>
              <a:rPr lang="pt-BR" sz="1100" dirty="0"/>
              <a:t>://www1.folha.uol.com.br/mercado/2017/02/1858004-exigencia-de-25-anos-de-contribuicao-pegaria-79-de-aposentados-por-idade.shtml</a:t>
            </a:r>
          </a:p>
        </p:txBody>
      </p:sp>
      <p:sp>
        <p:nvSpPr>
          <p:cNvPr id="5" name="CaixaDeTexto 4"/>
          <p:cNvSpPr txBox="1"/>
          <p:nvPr/>
        </p:nvSpPr>
        <p:spPr>
          <a:xfrm>
            <a:off x="611560" y="260648"/>
            <a:ext cx="7848872" cy="1815882"/>
          </a:xfrm>
          <a:prstGeom prst="rect">
            <a:avLst/>
          </a:prstGeom>
          <a:noFill/>
        </p:spPr>
        <p:txBody>
          <a:bodyPr wrap="square" rtlCol="0">
            <a:spAutoFit/>
          </a:bodyPr>
          <a:lstStyle/>
          <a:p>
            <a:r>
              <a:rPr lang="pt-BR" sz="1400" b="1" dirty="0" smtClean="0"/>
              <a:t>DISTRIBUIÇÃO DAS APOSENTADORIAS POR IDADE SEGUNDO FAIXAS DE TEMPO DE CONTRIBUIÇÃO (%)  </a:t>
            </a:r>
          </a:p>
          <a:p>
            <a:r>
              <a:rPr lang="pt-BR" sz="1400" dirty="0" smtClean="0"/>
              <a:t>A carência mínima de 25 anos para aposentadoria não teria sido alcançada por: </a:t>
            </a:r>
          </a:p>
          <a:p>
            <a:pPr marL="285750" indent="-285750">
              <a:buFont typeface="Arial" panose="020B0604020202020204" pitchFamily="34" charset="0"/>
              <a:buChar char="•"/>
            </a:pPr>
            <a:endParaRPr lang="pt-BR" sz="1400" b="1" dirty="0" smtClean="0">
              <a:solidFill>
                <a:schemeClr val="accent1">
                  <a:lumMod val="75000"/>
                </a:schemeClr>
              </a:solidFill>
            </a:endParaRPr>
          </a:p>
          <a:p>
            <a:pPr marL="285750" indent="-285750">
              <a:buFont typeface="Arial" panose="020B0604020202020204" pitchFamily="34" charset="0"/>
              <a:buChar char="•"/>
            </a:pPr>
            <a:r>
              <a:rPr lang="pt-BR" sz="1400" b="1" dirty="0" smtClean="0">
                <a:solidFill>
                  <a:srgbClr val="002060"/>
                </a:solidFill>
              </a:rPr>
              <a:t>79% dos segurados que se aposentaram por idade em 2015 (homem e mulher)</a:t>
            </a:r>
          </a:p>
          <a:p>
            <a:pPr marL="285750" indent="-285750">
              <a:buFont typeface="Arial" panose="020B0604020202020204" pitchFamily="34" charset="0"/>
              <a:buChar char="•"/>
            </a:pPr>
            <a:r>
              <a:rPr lang="pt-BR" sz="1400" b="1" dirty="0" smtClean="0">
                <a:solidFill>
                  <a:srgbClr val="C00000"/>
                </a:solidFill>
              </a:rPr>
              <a:t>83% </a:t>
            </a:r>
            <a:r>
              <a:rPr lang="pt-BR" sz="1400" b="1" dirty="0">
                <a:solidFill>
                  <a:srgbClr val="C00000"/>
                </a:solidFill>
              </a:rPr>
              <a:t>dos segurados </a:t>
            </a:r>
            <a:r>
              <a:rPr lang="pt-BR" sz="1400" b="1" dirty="0" smtClean="0">
                <a:solidFill>
                  <a:srgbClr val="C00000"/>
                </a:solidFill>
              </a:rPr>
              <a:t>(MULHER) que </a:t>
            </a:r>
            <a:r>
              <a:rPr lang="pt-BR" sz="1400" b="1" dirty="0">
                <a:solidFill>
                  <a:srgbClr val="C00000"/>
                </a:solidFill>
              </a:rPr>
              <a:t>se aposentaram por idade em 2015 </a:t>
            </a:r>
          </a:p>
          <a:p>
            <a:pPr marL="285750" indent="-285750">
              <a:buFont typeface="Arial" panose="020B0604020202020204" pitchFamily="34" charset="0"/>
              <a:buChar char="•"/>
            </a:pPr>
            <a:r>
              <a:rPr lang="pt-BR" sz="1400" b="1" dirty="0" smtClean="0">
                <a:solidFill>
                  <a:schemeClr val="accent1">
                    <a:lumMod val="75000"/>
                  </a:schemeClr>
                </a:solidFill>
              </a:rPr>
              <a:t>72,5% </a:t>
            </a:r>
            <a:r>
              <a:rPr lang="pt-BR" sz="1400" b="1" dirty="0">
                <a:solidFill>
                  <a:schemeClr val="accent1">
                    <a:lumMod val="75000"/>
                  </a:schemeClr>
                </a:solidFill>
              </a:rPr>
              <a:t>dos segurados </a:t>
            </a:r>
            <a:r>
              <a:rPr lang="pt-BR" sz="1400" b="1" dirty="0" smtClean="0">
                <a:solidFill>
                  <a:schemeClr val="accent1">
                    <a:lumMod val="75000"/>
                  </a:schemeClr>
                </a:solidFill>
              </a:rPr>
              <a:t>(HOMENS) </a:t>
            </a:r>
            <a:r>
              <a:rPr lang="pt-BR" sz="1400" b="1" dirty="0">
                <a:solidFill>
                  <a:schemeClr val="accent1">
                    <a:lumMod val="75000"/>
                  </a:schemeClr>
                </a:solidFill>
              </a:rPr>
              <a:t>que se aposentaram por idade em 2015 </a:t>
            </a:r>
          </a:p>
          <a:p>
            <a:pPr marL="285750" indent="-285750">
              <a:buFont typeface="Arial" panose="020B0604020202020204" pitchFamily="34" charset="0"/>
              <a:buChar char="•"/>
            </a:pPr>
            <a:endParaRPr lang="pt-BR" sz="1400" b="1" dirty="0">
              <a:solidFill>
                <a:schemeClr val="accent1">
                  <a:lumMod val="75000"/>
                </a:schemeClr>
              </a:solidFill>
            </a:endParaRPr>
          </a:p>
        </p:txBody>
      </p:sp>
    </p:spTree>
    <p:extLst>
      <p:ext uri="{BB962C8B-B14F-4D97-AF65-F5344CB8AC3E}">
        <p14:creationId xmlns:p14="http://schemas.microsoft.com/office/powerpoint/2010/main" val="4626301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Muito Obrigado</a:t>
            </a:r>
            <a:endParaRPr lang="pt-BR"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8190" y="2033838"/>
            <a:ext cx="7247620" cy="40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Número de Slide 5"/>
          <p:cNvSpPr>
            <a:spLocks noGrp="1"/>
          </p:cNvSpPr>
          <p:nvPr>
            <p:ph type="sldNum" sz="quarter" idx="12"/>
          </p:nvPr>
        </p:nvSpPr>
        <p:spPr/>
        <p:txBody>
          <a:bodyPr>
            <a:normAutofit/>
          </a:bodyPr>
          <a:lstStyle/>
          <a:p>
            <a:fld id="{E2DF291B-D7C1-4210-97AF-064ED7016919}" type="slidenum">
              <a:rPr lang="pt-BR" smtClean="0"/>
              <a:t>110</a:t>
            </a:fld>
            <a:endParaRPr lang="pt-BR"/>
          </a:p>
        </p:txBody>
      </p:sp>
      <p:sp>
        <p:nvSpPr>
          <p:cNvPr id="7" name="Espaço Reservado para Rodapé 6"/>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3196443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435280" cy="634082"/>
          </a:xfrm>
        </p:spPr>
        <p:txBody>
          <a:bodyPr>
            <a:noAutofit/>
          </a:bodyPr>
          <a:lstStyle/>
          <a:p>
            <a:r>
              <a:rPr lang="pt-BR" sz="2400" b="1" dirty="0" smtClean="0"/>
              <a:t>Rotatividade e Informalidade: dificuldade em contribuir</a:t>
            </a:r>
            <a:endParaRPr lang="pt-BR" sz="24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4824"/>
            <a:ext cx="8435975" cy="253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218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519336"/>
          </a:xfrm>
        </p:spPr>
        <p:txBody>
          <a:bodyPr>
            <a:normAutofit fontScale="90000"/>
          </a:bodyPr>
          <a:lstStyle/>
          <a:p>
            <a:r>
              <a:rPr lang="pt-BR" sz="3100" b="1" dirty="0" smtClean="0"/>
              <a:t/>
            </a:r>
            <a:br>
              <a:rPr lang="pt-BR" sz="3100" b="1" dirty="0" smtClean="0"/>
            </a:br>
            <a:endParaRPr lang="pt-BR" dirty="0"/>
          </a:p>
        </p:txBody>
      </p:sp>
      <p:sp>
        <p:nvSpPr>
          <p:cNvPr id="3" name="Espaço Reservado para Conteúdo 2"/>
          <p:cNvSpPr>
            <a:spLocks noGrp="1"/>
          </p:cNvSpPr>
          <p:nvPr>
            <p:ph idx="1"/>
          </p:nvPr>
        </p:nvSpPr>
        <p:spPr>
          <a:xfrm>
            <a:off x="467544" y="692696"/>
            <a:ext cx="8208912" cy="5496272"/>
          </a:xfrm>
          <a:solidFill>
            <a:schemeClr val="bg1"/>
          </a:solidFill>
        </p:spPr>
        <p:txBody>
          <a:bodyPr>
            <a:normAutofit/>
          </a:bodyPr>
          <a:lstStyle/>
          <a:p>
            <a:pPr marL="0" lvl="0" indent="0">
              <a:buClr>
                <a:srgbClr val="93A299"/>
              </a:buClr>
              <a:buNone/>
            </a:pPr>
            <a:r>
              <a:rPr lang="pt-BR" b="1" dirty="0" smtClean="0">
                <a:solidFill>
                  <a:srgbClr val="292934"/>
                </a:solidFill>
              </a:rPr>
              <a:t>EXTINÇÃO DO DIREITO A PROTEÇÃO NA VELHICE</a:t>
            </a:r>
          </a:p>
          <a:p>
            <a:pPr marL="0" lvl="0" indent="0">
              <a:buClr>
                <a:srgbClr val="93A299"/>
              </a:buClr>
              <a:buNone/>
            </a:pPr>
            <a:endParaRPr lang="pt-BR" b="1" dirty="0" smtClean="0">
              <a:solidFill>
                <a:srgbClr val="292934"/>
              </a:solidFill>
            </a:endParaRPr>
          </a:p>
          <a:p>
            <a:pPr marL="0" lvl="0" indent="0">
              <a:buClr>
                <a:srgbClr val="93A299"/>
              </a:buClr>
              <a:buNone/>
            </a:pPr>
            <a:r>
              <a:rPr lang="pt-BR" b="1" dirty="0" smtClean="0">
                <a:solidFill>
                  <a:srgbClr val="292934"/>
                </a:solidFill>
              </a:rPr>
              <a:t>UMA REFORMA QUE SE CONTRAPÕE À “</a:t>
            </a:r>
            <a:r>
              <a:rPr lang="pt-BR" b="1" i="1" dirty="0" smtClean="0">
                <a:solidFill>
                  <a:srgbClr val="292934"/>
                </a:solidFill>
              </a:rPr>
              <a:t>DECLARAÇÃO UNIVERSAL DOS DIREITOS DO HOMENS” DE 1948</a:t>
            </a:r>
          </a:p>
          <a:p>
            <a:pPr marL="0" lvl="0" indent="0">
              <a:buClr>
                <a:srgbClr val="93A299"/>
              </a:buClr>
              <a:buNone/>
            </a:pPr>
            <a:endParaRPr lang="pt-BR" b="1" dirty="0" smtClean="0">
              <a:solidFill>
                <a:srgbClr val="292934"/>
              </a:solidFill>
            </a:endParaRPr>
          </a:p>
          <a:p>
            <a:pPr marL="0" lvl="0" indent="0">
              <a:buClr>
                <a:srgbClr val="93A299"/>
              </a:buClr>
              <a:buNone/>
            </a:pPr>
            <a:r>
              <a:rPr lang="pt-BR" b="1" dirty="0" smtClean="0">
                <a:solidFill>
                  <a:srgbClr val="292934"/>
                </a:solidFill>
              </a:rPr>
              <a:t>PARÂMETROS MAIS DUROS QUE OS PRATICADOS EM NAÇÕES IGUALITÁRIAS</a:t>
            </a:r>
            <a:r>
              <a:rPr lang="pt-BR" sz="1700" dirty="0">
                <a:solidFill>
                  <a:srgbClr val="292934"/>
                </a:solidFill>
              </a:rPr>
              <a:t>	</a:t>
            </a:r>
          </a:p>
          <a:p>
            <a:pPr marL="0" lvl="0" indent="0">
              <a:buClr>
                <a:srgbClr val="93A299"/>
              </a:buClr>
              <a:buNone/>
            </a:pPr>
            <a:endParaRPr lang="pt-BR" b="1" dirty="0">
              <a:solidFill>
                <a:srgbClr val="292934"/>
              </a:solidFill>
            </a:endParaRPr>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13</a:t>
            </a:fld>
            <a:endParaRPr lang="pt-BR"/>
          </a:p>
        </p:txBody>
      </p:sp>
    </p:spTree>
    <p:extLst>
      <p:ext uri="{BB962C8B-B14F-4D97-AF65-F5344CB8AC3E}">
        <p14:creationId xmlns:p14="http://schemas.microsoft.com/office/powerpoint/2010/main" val="198169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b="1" dirty="0" smtClean="0"/>
              <a:t/>
            </a:r>
            <a:br>
              <a:rPr lang="pt-BR" sz="3100" b="1" dirty="0" smtClean="0"/>
            </a:br>
            <a:r>
              <a:rPr lang="pt-BR" sz="3100" b="1" dirty="0" smtClean="0"/>
              <a:t>As </a:t>
            </a:r>
            <a:r>
              <a:rPr lang="pt-BR" sz="3100" b="1" dirty="0"/>
              <a:t>desigualdades brasileiras na comparação internacional.</a:t>
            </a:r>
            <a:r>
              <a:rPr lang="pt-BR" dirty="0"/>
              <a:t/>
            </a:r>
            <a:br>
              <a:rPr lang="pt-BR" dirty="0"/>
            </a:br>
            <a:endParaRPr lang="pt-BR" dirty="0"/>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14</a:t>
            </a:fld>
            <a:endParaRPr lang="pt-BR"/>
          </a:p>
        </p:txBody>
      </p:sp>
      <p:sp>
        <p:nvSpPr>
          <p:cNvPr id="6" name="Espaço Reservado para Conteúdo 5"/>
          <p:cNvSpPr>
            <a:spLocks noGrp="1"/>
          </p:cNvSpPr>
          <p:nvPr>
            <p:ph idx="1"/>
          </p:nvPr>
        </p:nvSpPr>
        <p:spPr>
          <a:xfrm>
            <a:off x="457200" y="1600200"/>
            <a:ext cx="8579296" cy="4876800"/>
          </a:xfrm>
          <a:solidFill>
            <a:schemeClr val="accent1">
              <a:lumMod val="60000"/>
              <a:lumOff val="40000"/>
            </a:schemeClr>
          </a:solidFill>
        </p:spPr>
        <p:txBody>
          <a:bodyPr>
            <a:normAutofit fontScale="92500" lnSpcReduction="10000"/>
          </a:bodyPr>
          <a:lstStyle/>
          <a:p>
            <a:pPr lvl="0"/>
            <a:r>
              <a:rPr lang="pt-BR" dirty="0" smtClean="0"/>
              <a:t>As </a:t>
            </a:r>
            <a:r>
              <a:rPr lang="pt-BR" dirty="0"/>
              <a:t>desigualdades da renda e da riqueza	</a:t>
            </a:r>
          </a:p>
          <a:p>
            <a:pPr lvl="0"/>
            <a:r>
              <a:rPr lang="pt-BR" dirty="0"/>
              <a:t>As desigualdades do mercado de trabalho	</a:t>
            </a:r>
          </a:p>
          <a:p>
            <a:pPr lvl="0"/>
            <a:r>
              <a:rPr lang="pt-BR" dirty="0"/>
              <a:t>As desigualdades na expectativa de vida ao nascer	</a:t>
            </a:r>
          </a:p>
          <a:p>
            <a:pPr lvl="0"/>
            <a:r>
              <a:rPr lang="pt-BR" dirty="0"/>
              <a:t>As desigualdades na expectativa de sobrevida aos 65 anos	</a:t>
            </a:r>
          </a:p>
          <a:p>
            <a:pPr lvl="0"/>
            <a:r>
              <a:rPr lang="pt-BR" dirty="0"/>
              <a:t>As desigualdades na "expectativa de duração da aposentadoria” </a:t>
            </a:r>
            <a:endParaRPr lang="pt-BR" dirty="0" smtClean="0"/>
          </a:p>
          <a:p>
            <a:pPr lvl="0"/>
            <a:r>
              <a:rPr lang="pt-BR" dirty="0" smtClean="0"/>
              <a:t>As </a:t>
            </a:r>
            <a:r>
              <a:rPr lang="pt-BR" dirty="0"/>
              <a:t>desigualdades na "probabilidade de não atingir 65 anos de idade” </a:t>
            </a:r>
          </a:p>
          <a:p>
            <a:pPr lvl="0"/>
            <a:r>
              <a:rPr lang="pt-BR" dirty="0"/>
              <a:t>As desigualdades na probabilidade de "vida sem saúde"</a:t>
            </a:r>
          </a:p>
          <a:p>
            <a:pPr lvl="0"/>
            <a:r>
              <a:rPr lang="pt-BR" dirty="0"/>
              <a:t>As desigualdades na "expectativa de vida saudável"</a:t>
            </a:r>
          </a:p>
          <a:p>
            <a:pPr lvl="0"/>
            <a:r>
              <a:rPr lang="pt-BR" dirty="0"/>
              <a:t>As desigualdades na saúde</a:t>
            </a:r>
          </a:p>
          <a:p>
            <a:pPr lvl="0"/>
            <a:r>
              <a:rPr lang="pt-BR" dirty="0"/>
              <a:t>Aposentadoria precoce ou perda de capacidade laboral?</a:t>
            </a:r>
          </a:p>
          <a:p>
            <a:pPr lvl="0"/>
            <a:r>
              <a:rPr lang="pt-BR" dirty="0"/>
              <a:t>As desigualdades na educação</a:t>
            </a:r>
          </a:p>
          <a:p>
            <a:pPr lvl="0"/>
            <a:r>
              <a:rPr lang="pt-BR" dirty="0"/>
              <a:t>As desigualdades no Desenvolvimento Humano</a:t>
            </a:r>
          </a:p>
          <a:p>
            <a:endParaRPr lang="pt-BR" dirty="0"/>
          </a:p>
        </p:txBody>
      </p:sp>
    </p:spTree>
    <p:extLst>
      <p:ext uri="{BB962C8B-B14F-4D97-AF65-F5344CB8AC3E}">
        <p14:creationId xmlns:p14="http://schemas.microsoft.com/office/powerpoint/2010/main" val="4024259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03" y="476672"/>
            <a:ext cx="838143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15</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70940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60648"/>
            <a:ext cx="7560840" cy="644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16</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38703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17</a:t>
            </a:fld>
            <a:endParaRPr lang="pt-B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01123"/>
            <a:ext cx="7848872" cy="620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310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18</a:t>
            </a:fld>
            <a:endParaRPr lang="pt-B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04272"/>
            <a:ext cx="8136904" cy="642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15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825" y="404664"/>
            <a:ext cx="7340591" cy="636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19</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6625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a:t>
            </a:fld>
            <a:endParaRPr lang="pt-B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94373"/>
            <a:ext cx="717118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part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45" y="3717032"/>
            <a:ext cx="7468098" cy="23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52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20</a:t>
            </a:fld>
            <a:endParaRPr lang="pt-B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11" y="908720"/>
            <a:ext cx="8666341" cy="413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881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54051"/>
            <a:ext cx="6336704" cy="575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21</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687270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764704"/>
            <a:ext cx="6408712" cy="546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22</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4136824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23</a:t>
            </a:fld>
            <a:endParaRPr lang="pt-B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114" y="476672"/>
            <a:ext cx="7633258" cy="571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034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24</a:t>
            </a:fld>
            <a:endParaRPr lang="pt-B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64564"/>
            <a:ext cx="6912768" cy="614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394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7488832" cy="607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25</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020600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94185"/>
            <a:ext cx="7560840" cy="627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26</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710729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17799"/>
            <a:ext cx="7344816" cy="602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27</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611632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28</a:t>
            </a:fld>
            <a:endParaRPr lang="pt-B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775" y="836712"/>
            <a:ext cx="7488832" cy="535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56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29</a:t>
            </a:fld>
            <a:endParaRPr lang="pt-B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2719" y="692696"/>
            <a:ext cx="7056784" cy="600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515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712968" cy="6340197"/>
          </a:xfrm>
          <a:prstGeom prst="rect">
            <a:avLst/>
          </a:prstGeom>
        </p:spPr>
        <p:txBody>
          <a:bodyPr wrap="square">
            <a:spAutoFit/>
          </a:bodyPr>
          <a:lstStyle/>
          <a:p>
            <a:endParaRPr lang="pt-BR" b="1" dirty="0" smtClean="0"/>
          </a:p>
          <a:p>
            <a:r>
              <a:rPr lang="pt-BR" b="1" dirty="0" smtClean="0"/>
              <a:t>Colaboradores</a:t>
            </a:r>
            <a:endParaRPr lang="pt-BR" dirty="0"/>
          </a:p>
          <a:p>
            <a:r>
              <a:rPr lang="pt-BR" sz="1400" dirty="0" smtClean="0"/>
              <a:t>Alexandre </a:t>
            </a:r>
            <a:r>
              <a:rPr lang="pt-BR" sz="1400" dirty="0" err="1"/>
              <a:t>Arbex</a:t>
            </a:r>
            <a:r>
              <a:rPr lang="pt-BR" sz="1400" dirty="0"/>
              <a:t> Valadares, Amir Khair, Ana Cleusa Serra Mesquita, André Calixtre, Andreia Paiva, Antônio Ibarra, Camila Kimie Ugino, Carlos Patrick da Silva, Carlos Renato Lisboa Frances, Marcelino Silva, Claudio Alberto Castelo Branco </a:t>
            </a:r>
            <a:r>
              <a:rPr lang="pt-BR" sz="1400" dirty="0" err="1"/>
              <a:t>Puty</a:t>
            </a:r>
            <a:r>
              <a:rPr lang="pt-BR" sz="1400" dirty="0"/>
              <a:t>, Clovis Scherer, Décio Bruno Lopes, Diego Cherulli, Denise Lobato Gentil, Eliane Cristina de Araújo, Evandro José </a:t>
            </a:r>
            <a:r>
              <a:rPr lang="pt-BR" sz="1400" dirty="0" err="1"/>
              <a:t>Morello</a:t>
            </a:r>
            <a:r>
              <a:rPr lang="pt-BR" sz="1400" dirty="0"/>
              <a:t>, Fabiola </a:t>
            </a:r>
            <a:r>
              <a:rPr lang="pt-BR" sz="1400" dirty="0" err="1"/>
              <a:t>Sulpino</a:t>
            </a:r>
            <a:r>
              <a:rPr lang="pt-BR" sz="1400" dirty="0"/>
              <a:t> Vieira, Fernando Junqueira, Flávio Tonelli Vaz, Floriano José Martins, Frederico Melo, Grazielle David, Guilherme Delgado, Jane Lucia Wilhelm Berwanger, Joana Mostafa, Jorge Abrahão de Castro, José Celso Pereira Cardoso Júnior, José Dari Krein, Juliano Goularti, Juliano Musse, Luana Pinheiro, Lucas Andrietta, Luciana </a:t>
            </a:r>
            <a:r>
              <a:rPr lang="pt-BR" sz="1400" dirty="0" err="1"/>
              <a:t>Jaccoud</a:t>
            </a:r>
            <a:r>
              <a:rPr lang="pt-BR" sz="1400" dirty="0"/>
              <a:t>, Marcela Rezende, Marcelino da Silva, Marcelo Galiza Pereira de Souza, Maria de Fatima Lage Guerra, Maria Inez Rezende dos Santos Maranhão, Miguel Antonio Pinho Bruno, Natália Fontoura, Patrick Alves, Paulo </a:t>
            </a:r>
            <a:r>
              <a:rPr lang="pt-BR" sz="1400" dirty="0" err="1"/>
              <a:t>Kliass</a:t>
            </a:r>
            <a:r>
              <a:rPr lang="pt-BR" sz="1400" dirty="0"/>
              <a:t>, Pedro Rossi, Rosa Maria Marques, Sólon de Carvalho, Tiago Oliveira, Vanderley Maçaneiro e Vitor Filgueiras.</a:t>
            </a:r>
          </a:p>
          <a:p>
            <a:r>
              <a:rPr lang="pt-BR" sz="1400" b="1" dirty="0"/>
              <a:t> </a:t>
            </a:r>
            <a:endParaRPr lang="pt-BR" sz="1400" dirty="0"/>
          </a:p>
          <a:p>
            <a:r>
              <a:rPr lang="pt-BR" b="1" dirty="0"/>
              <a:t>Consolidação e Redação Final</a:t>
            </a:r>
            <a:endParaRPr lang="pt-BR" dirty="0"/>
          </a:p>
          <a:p>
            <a:r>
              <a:rPr lang="pt-BR" sz="1400" dirty="0"/>
              <a:t>Eduardo </a:t>
            </a:r>
            <a:r>
              <a:rPr lang="pt-BR" sz="1400" dirty="0" smtClean="0"/>
              <a:t>Fagnani</a:t>
            </a:r>
            <a:endParaRPr lang="pt-BR" sz="1400" dirty="0"/>
          </a:p>
          <a:p>
            <a:endParaRPr lang="pt-BR" sz="1400" b="1" dirty="0" smtClean="0"/>
          </a:p>
          <a:p>
            <a:r>
              <a:rPr lang="pt-BR" b="1" dirty="0" smtClean="0"/>
              <a:t>Apoio </a:t>
            </a:r>
            <a:r>
              <a:rPr lang="pt-BR" b="1" dirty="0"/>
              <a:t>Técnico</a:t>
            </a:r>
            <a:endParaRPr lang="pt-BR" dirty="0"/>
          </a:p>
          <a:p>
            <a:r>
              <a:rPr lang="pt-BR" sz="1400" dirty="0"/>
              <a:t>Juliano Musse e Lucas Andrietta</a:t>
            </a:r>
          </a:p>
          <a:p>
            <a:endParaRPr lang="pt-BR" sz="1400" b="1" dirty="0" smtClean="0"/>
          </a:p>
          <a:p>
            <a:r>
              <a:rPr lang="pt-BR" b="1" dirty="0" smtClean="0"/>
              <a:t>Revisão </a:t>
            </a:r>
            <a:r>
              <a:rPr lang="pt-BR" b="1" dirty="0"/>
              <a:t>Técnica</a:t>
            </a:r>
            <a:endParaRPr lang="pt-BR" dirty="0"/>
          </a:p>
          <a:p>
            <a:r>
              <a:rPr lang="pt-BR" sz="1400" dirty="0"/>
              <a:t>Clóvis Scherer, Maria de Fátima Lage Guerra </a:t>
            </a:r>
            <a:r>
              <a:rPr lang="pt-BR" sz="1400" dirty="0" smtClean="0"/>
              <a:t>e Tiago </a:t>
            </a:r>
            <a:r>
              <a:rPr lang="pt-BR" sz="1400" dirty="0"/>
              <a:t>Oliveira</a:t>
            </a:r>
          </a:p>
          <a:p>
            <a:endParaRPr lang="pt-BR" sz="1400" b="1" dirty="0" smtClean="0"/>
          </a:p>
          <a:p>
            <a:r>
              <a:rPr lang="pt-BR" b="1" dirty="0" smtClean="0"/>
              <a:t>Revisão </a:t>
            </a:r>
            <a:r>
              <a:rPr lang="pt-BR" b="1" dirty="0"/>
              <a:t>Ortográfica</a:t>
            </a:r>
            <a:endParaRPr lang="pt-BR" dirty="0"/>
          </a:p>
          <a:p>
            <a:r>
              <a:rPr lang="pt-BR" sz="1400" dirty="0"/>
              <a:t>Maria Cláudia Fittipaldi</a:t>
            </a:r>
          </a:p>
          <a:p>
            <a:endParaRPr lang="pt-BR" sz="1400" b="1" dirty="0" smtClean="0"/>
          </a:p>
          <a:p>
            <a:r>
              <a:rPr lang="pt-BR" b="1" dirty="0" smtClean="0"/>
              <a:t>Projeto </a:t>
            </a:r>
            <a:r>
              <a:rPr lang="pt-BR" b="1" dirty="0"/>
              <a:t>Gráfico </a:t>
            </a:r>
            <a:endParaRPr lang="pt-BR" dirty="0"/>
          </a:p>
          <a:p>
            <a:r>
              <a:rPr lang="pt-BR" sz="1400" dirty="0"/>
              <a:t>Renata </a:t>
            </a:r>
            <a:r>
              <a:rPr lang="pt-BR" sz="1400" dirty="0" smtClean="0"/>
              <a:t>Alcântara</a:t>
            </a:r>
            <a:r>
              <a:rPr lang="pt-BR" sz="1200" b="1" dirty="0"/>
              <a:t> </a:t>
            </a:r>
            <a:endParaRPr lang="pt-BR" sz="1200" dirty="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3</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56906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898909"/>
            <a:ext cx="7056784" cy="591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30</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527973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383432"/>
          </a:xfrm>
        </p:spPr>
        <p:txBody>
          <a:bodyPr>
            <a:normAutofit fontScale="90000"/>
          </a:bodyPr>
          <a:lstStyle/>
          <a:p>
            <a:r>
              <a:rPr lang="pt-BR" sz="3100" b="1" dirty="0" smtClean="0"/>
              <a:t/>
            </a:r>
            <a:br>
              <a:rPr lang="pt-BR" sz="3100" b="1" dirty="0" smtClean="0"/>
            </a:br>
            <a:r>
              <a:rPr lang="pt-BR" sz="3100" b="1" dirty="0"/>
              <a:t/>
            </a:r>
            <a:br>
              <a:rPr lang="pt-BR" sz="3100" b="1" dirty="0"/>
            </a:br>
            <a:r>
              <a:rPr lang="pt-BR" sz="3100" b="1" dirty="0" smtClean="0"/>
              <a:t>As </a:t>
            </a:r>
            <a:r>
              <a:rPr lang="pt-BR" sz="3100" b="1" dirty="0"/>
              <a:t>condições de vida no Brasil vistas a partir </a:t>
            </a:r>
            <a:r>
              <a:rPr lang="pt-BR" sz="3100" b="1" dirty="0" smtClean="0"/>
              <a:t>das </a:t>
            </a:r>
            <a:r>
              <a:rPr lang="pt-BR" sz="3100" b="1" dirty="0"/>
              <a:t>suas profundas desigualdades regionais e sociais.</a:t>
            </a:r>
            <a:r>
              <a:rPr lang="pt-BR" dirty="0"/>
              <a:t/>
            </a:r>
            <a:br>
              <a:rPr lang="pt-BR" dirty="0"/>
            </a:br>
            <a:endParaRPr lang="pt-BR" dirty="0"/>
          </a:p>
        </p:txBody>
      </p:sp>
      <p:sp>
        <p:nvSpPr>
          <p:cNvPr id="3" name="Espaço Reservado para Conteúdo 2"/>
          <p:cNvSpPr>
            <a:spLocks noGrp="1"/>
          </p:cNvSpPr>
          <p:nvPr>
            <p:ph idx="1"/>
          </p:nvPr>
        </p:nvSpPr>
        <p:spPr>
          <a:xfrm>
            <a:off x="457200" y="2492896"/>
            <a:ext cx="7643192" cy="3096344"/>
          </a:xfrm>
          <a:solidFill>
            <a:schemeClr val="accent1">
              <a:lumMod val="60000"/>
              <a:lumOff val="40000"/>
            </a:schemeClr>
          </a:solidFill>
        </p:spPr>
        <p:txBody>
          <a:bodyPr/>
          <a:lstStyle/>
          <a:p>
            <a:pPr marL="0" indent="0">
              <a:buNone/>
            </a:pPr>
            <a:r>
              <a:rPr lang="pt-BR" b="1" dirty="0"/>
              <a:t> </a:t>
            </a:r>
            <a:endParaRPr lang="pt-BR" dirty="0"/>
          </a:p>
          <a:p>
            <a:pPr marL="0" indent="0">
              <a:buNone/>
            </a:pPr>
            <a:r>
              <a:rPr lang="pt-BR" sz="2800" b="1" dirty="0" smtClean="0"/>
              <a:t>A </a:t>
            </a:r>
            <a:r>
              <a:rPr lang="pt-BR" sz="2800" b="1" dirty="0"/>
              <a:t>heterogeneidade entre Unidades da Federação e municípios </a:t>
            </a:r>
            <a:r>
              <a:rPr lang="pt-BR" sz="2800" b="1" dirty="0" smtClean="0"/>
              <a:t>brasileiros</a:t>
            </a:r>
          </a:p>
          <a:p>
            <a:pPr marL="0" indent="0">
              <a:buNone/>
            </a:pPr>
            <a:r>
              <a:rPr lang="pt-BR" sz="2800" b="1" dirty="0"/>
              <a:t>	</a:t>
            </a:r>
          </a:p>
          <a:p>
            <a:pPr marL="0" indent="0">
              <a:buNone/>
            </a:pPr>
            <a:r>
              <a:rPr lang="pt-BR" sz="2800" b="1" dirty="0" smtClean="0"/>
              <a:t>As </a:t>
            </a:r>
            <a:r>
              <a:rPr lang="pt-BR" sz="2800" b="1" dirty="0"/>
              <a:t>desigualdades de Desenvolvimento Humano entre os municípios brasileiros	</a:t>
            </a:r>
          </a:p>
          <a:p>
            <a:pPr marL="0" indent="0">
              <a:buNone/>
            </a:pPr>
            <a:endParaRPr lang="pt-BR" sz="2800" b="1" dirty="0"/>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31</a:t>
            </a:fld>
            <a:endParaRPr lang="pt-BR"/>
          </a:p>
        </p:txBody>
      </p:sp>
    </p:spTree>
    <p:extLst>
      <p:ext uri="{BB962C8B-B14F-4D97-AF65-F5344CB8AC3E}">
        <p14:creationId xmlns:p14="http://schemas.microsoft.com/office/powerpoint/2010/main" val="3735801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32</a:t>
            </a:fld>
            <a:endParaRPr lang="pt-B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07" y="692696"/>
            <a:ext cx="806420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26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519336"/>
          </a:xfrm>
        </p:spPr>
        <p:txBody>
          <a:bodyPr>
            <a:normAutofit fontScale="90000"/>
          </a:bodyPr>
          <a:lstStyle/>
          <a:p>
            <a:r>
              <a:rPr lang="pt-BR" sz="3200" dirty="0" smtClean="0">
                <a:solidFill>
                  <a:schemeClr val="accent1">
                    <a:lumMod val="75000"/>
                  </a:schemeClr>
                </a:solidFill>
              </a:rPr>
              <a:t>IDH dos municípios brasileiros</a:t>
            </a:r>
            <a:endParaRPr lang="pt-BR" sz="3200" dirty="0">
              <a:solidFill>
                <a:schemeClr val="accent1">
                  <a:lumMod val="75000"/>
                </a:schemeClr>
              </a:solidFill>
            </a:endParaRPr>
          </a:p>
        </p:txBody>
      </p:sp>
      <p:sp>
        <p:nvSpPr>
          <p:cNvPr id="3" name="Espaço Reservado para Conteúdo 2"/>
          <p:cNvSpPr>
            <a:spLocks noGrp="1"/>
          </p:cNvSpPr>
          <p:nvPr>
            <p:ph idx="1"/>
          </p:nvPr>
        </p:nvSpPr>
        <p:spPr>
          <a:xfrm>
            <a:off x="457200" y="1196752"/>
            <a:ext cx="8229600" cy="5280248"/>
          </a:xfrm>
          <a:solidFill>
            <a:schemeClr val="bg1"/>
          </a:solidFill>
        </p:spPr>
        <p:txBody>
          <a:bodyPr>
            <a:normAutofit fontScale="92500" lnSpcReduction="10000"/>
          </a:bodyPr>
          <a:lstStyle/>
          <a:p>
            <a:pPr marL="0" indent="0">
              <a:buNone/>
            </a:pPr>
            <a:r>
              <a:rPr lang="pt-BR" sz="2100" dirty="0"/>
              <a:t>Em termos de Desenvolvimento Humano, a análise das informações do IDH dos municípios </a:t>
            </a:r>
            <a:r>
              <a:rPr lang="pt-BR" sz="2100" dirty="0" smtClean="0"/>
              <a:t>brasileiros (2010),  </a:t>
            </a:r>
            <a:r>
              <a:rPr lang="pt-BR" sz="2100" dirty="0"/>
              <a:t>para os 5.565 municípios brasileiros revela que: </a:t>
            </a:r>
            <a:endParaRPr lang="pt-BR" sz="2100" dirty="0" smtClean="0"/>
          </a:p>
          <a:p>
            <a:r>
              <a:rPr lang="pt-BR" sz="2100" dirty="0">
                <a:solidFill>
                  <a:srgbClr val="C00000"/>
                </a:solidFill>
              </a:rPr>
              <a:t> </a:t>
            </a:r>
            <a:r>
              <a:rPr lang="pt-BR" sz="2100" dirty="0" smtClean="0">
                <a:solidFill>
                  <a:srgbClr val="C00000"/>
                </a:solidFill>
              </a:rPr>
              <a:t>40 </a:t>
            </a:r>
            <a:r>
              <a:rPr lang="pt-BR" sz="2100" dirty="0">
                <a:solidFill>
                  <a:srgbClr val="C00000"/>
                </a:solidFill>
              </a:rPr>
              <a:t>municípios </a:t>
            </a:r>
            <a:r>
              <a:rPr lang="pt-BR" sz="2100" b="1" dirty="0">
                <a:solidFill>
                  <a:srgbClr val="C00000"/>
                </a:solidFill>
              </a:rPr>
              <a:t>(0,8% do total) </a:t>
            </a:r>
            <a:r>
              <a:rPr lang="pt-BR" sz="2100" dirty="0"/>
              <a:t>são classificados com IDH "Muito Alto" (patamar próximo das </a:t>
            </a:r>
            <a:r>
              <a:rPr lang="pt-BR" sz="2100" b="1" dirty="0"/>
              <a:t>nações da OCDE</a:t>
            </a:r>
            <a:r>
              <a:rPr lang="pt-BR" sz="2100" dirty="0"/>
              <a:t>). </a:t>
            </a:r>
          </a:p>
          <a:p>
            <a:pPr lvl="0"/>
            <a:r>
              <a:rPr lang="pt-BR" sz="2100" dirty="0">
                <a:solidFill>
                  <a:srgbClr val="C00000"/>
                </a:solidFill>
              </a:rPr>
              <a:t>1.989 </a:t>
            </a:r>
            <a:r>
              <a:rPr lang="pt-BR" sz="2100" b="1" dirty="0">
                <a:solidFill>
                  <a:srgbClr val="C00000"/>
                </a:solidFill>
              </a:rPr>
              <a:t>(34% do total) </a:t>
            </a:r>
            <a:r>
              <a:rPr lang="pt-BR" sz="2100" dirty="0">
                <a:solidFill>
                  <a:srgbClr val="C00000"/>
                </a:solidFill>
              </a:rPr>
              <a:t>municípios </a:t>
            </a:r>
            <a:r>
              <a:rPr lang="pt-BR" sz="2100" dirty="0"/>
              <a:t>são classificados com IDH "Alto" (próximo </a:t>
            </a:r>
            <a:r>
              <a:rPr lang="pt-BR" sz="2100" b="1" dirty="0"/>
              <a:t>do IDH do Brasil).</a:t>
            </a:r>
          </a:p>
          <a:p>
            <a:pPr lvl="0"/>
            <a:r>
              <a:rPr lang="pt-BR" sz="2100" dirty="0">
                <a:solidFill>
                  <a:srgbClr val="C00000"/>
                </a:solidFill>
              </a:rPr>
              <a:t>2.230 municípios </a:t>
            </a:r>
            <a:r>
              <a:rPr lang="pt-BR" sz="2100" b="1" dirty="0">
                <a:solidFill>
                  <a:srgbClr val="C00000"/>
                </a:solidFill>
              </a:rPr>
              <a:t>(40 % do total) </a:t>
            </a:r>
            <a:r>
              <a:rPr lang="pt-BR" sz="2100" dirty="0"/>
              <a:t>são classificados com IDH "Médio" (semelhante ao de </a:t>
            </a:r>
            <a:r>
              <a:rPr lang="pt-BR" sz="2100" b="1" dirty="0"/>
              <a:t>Botsuana,  Gabão, Indonésia, Uzbequistão, El Salvador, Bolívia e Iraque, </a:t>
            </a:r>
            <a:r>
              <a:rPr lang="pt-BR" sz="2100" dirty="0"/>
              <a:t>por exemplo). </a:t>
            </a:r>
          </a:p>
          <a:p>
            <a:pPr lvl="0"/>
            <a:r>
              <a:rPr lang="pt-BR" sz="2100" dirty="0">
                <a:solidFill>
                  <a:srgbClr val="C00000"/>
                </a:solidFill>
              </a:rPr>
              <a:t>1.367 municípios </a:t>
            </a:r>
            <a:r>
              <a:rPr lang="pt-BR" sz="2100" b="1" dirty="0">
                <a:solidFill>
                  <a:srgbClr val="C00000"/>
                </a:solidFill>
              </a:rPr>
              <a:t>(24,6% do total) </a:t>
            </a:r>
            <a:r>
              <a:rPr lang="pt-BR" sz="2100" dirty="0"/>
              <a:t>são classificados com IDH "Baixo" (padrão verificado </a:t>
            </a:r>
            <a:r>
              <a:rPr lang="pt-BR" sz="2100" b="1" dirty="0"/>
              <a:t>no Congo, Zâmbia, Gana, Quênia, Paquistão, Angola, Tanzânia e Nigéria,</a:t>
            </a:r>
            <a:r>
              <a:rPr lang="pt-BR" sz="2100" dirty="0"/>
              <a:t> por exemplo).</a:t>
            </a:r>
          </a:p>
          <a:p>
            <a:pPr lvl="0"/>
            <a:r>
              <a:rPr lang="pt-BR" sz="2100" dirty="0" smtClean="0">
                <a:solidFill>
                  <a:srgbClr val="C00000"/>
                </a:solidFill>
              </a:rPr>
              <a:t>29 </a:t>
            </a:r>
            <a:r>
              <a:rPr lang="pt-BR" sz="2100" dirty="0">
                <a:solidFill>
                  <a:srgbClr val="C00000"/>
                </a:solidFill>
              </a:rPr>
              <a:t>municípios (</a:t>
            </a:r>
            <a:r>
              <a:rPr lang="pt-BR" sz="2100" b="1" dirty="0">
                <a:solidFill>
                  <a:srgbClr val="C00000"/>
                </a:solidFill>
              </a:rPr>
              <a:t>0,5% do total) </a:t>
            </a:r>
            <a:r>
              <a:rPr lang="pt-BR" sz="2100" dirty="0"/>
              <a:t>são classificados com IDH "Muito Baixo" (algo próximo do </a:t>
            </a:r>
            <a:r>
              <a:rPr lang="pt-BR" sz="2100" b="1" dirty="0"/>
              <a:t>Senegal, Afeganistão, Etiópia e Gâmbia,</a:t>
            </a:r>
            <a:r>
              <a:rPr lang="pt-BR" sz="2100" dirty="0"/>
              <a:t> por exemplo</a:t>
            </a:r>
            <a:r>
              <a:rPr lang="pt-BR" sz="2100" dirty="0" smtClean="0"/>
              <a:t>).</a:t>
            </a:r>
          </a:p>
          <a:p>
            <a:pPr lvl="0"/>
            <a:endParaRPr lang="pt-BR" sz="2100" dirty="0"/>
          </a:p>
          <a:p>
            <a:pPr marL="0" indent="0">
              <a:buNone/>
            </a:pPr>
            <a:r>
              <a:rPr lang="pt-BR" sz="1600" u="sng" dirty="0" smtClean="0">
                <a:hlinkClick r:id="rId2"/>
              </a:rPr>
              <a:t>http</a:t>
            </a:r>
            <a:r>
              <a:rPr lang="pt-BR" sz="1600" u="sng" dirty="0">
                <a:hlinkClick r:id="rId2"/>
              </a:rPr>
              <a:t>://www.atlasbrasil.org.br/2013/pt/home</a:t>
            </a:r>
            <a:r>
              <a:rPr lang="pt-BR" sz="1600" u="sng" dirty="0" smtClean="0">
                <a:hlinkClick r:id="rId2"/>
              </a:rPr>
              <a:t>/</a:t>
            </a:r>
            <a:r>
              <a:rPr lang="pt-BR" sz="1600" dirty="0" smtClean="0"/>
              <a:t>.</a:t>
            </a:r>
            <a:endParaRPr lang="pt-BR" sz="1600" dirty="0"/>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33</a:t>
            </a:fld>
            <a:endParaRPr lang="pt-BR"/>
          </a:p>
        </p:txBody>
      </p:sp>
    </p:spTree>
    <p:extLst>
      <p:ext uri="{BB962C8B-B14F-4D97-AF65-F5344CB8AC3E}">
        <p14:creationId xmlns:p14="http://schemas.microsoft.com/office/powerpoint/2010/main" val="2416796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34</a:t>
            </a:fld>
            <a:endParaRPr lang="pt-B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52463"/>
            <a:ext cx="6696744" cy="601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79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3.</a:t>
            </a:r>
            <a:endParaRPr lang="pt-BR" sz="7200" b="1" dirty="0"/>
          </a:p>
        </p:txBody>
      </p:sp>
      <p:sp>
        <p:nvSpPr>
          <p:cNvPr id="5" name="Título 1"/>
          <p:cNvSpPr>
            <a:spLocks noGrp="1"/>
          </p:cNvSpPr>
          <p:nvPr>
            <p:ph type="subTitle" idx="1"/>
          </p:nvPr>
        </p:nvSpPr>
        <p:spPr/>
        <p:txBody>
          <a:bodyPr>
            <a:normAutofit/>
          </a:bodyPr>
          <a:lstStyle/>
          <a:p>
            <a:pPr lvl="0"/>
            <a:r>
              <a:rPr lang="pt-BR" sz="3200" b="1" dirty="0" smtClean="0"/>
              <a:t>A Previdência pode quebrar</a:t>
            </a:r>
            <a:endParaRPr lang="pt-BR" sz="3200" dirty="0"/>
          </a:p>
        </p:txBody>
      </p:sp>
    </p:spTree>
    <p:extLst>
      <p:ext uri="{BB962C8B-B14F-4D97-AF65-F5344CB8AC3E}">
        <p14:creationId xmlns:p14="http://schemas.microsoft.com/office/powerpoint/2010/main" val="2726300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4.</a:t>
            </a:r>
            <a:endParaRPr lang="pt-BR" sz="7200" b="1" dirty="0"/>
          </a:p>
        </p:txBody>
      </p:sp>
      <p:sp>
        <p:nvSpPr>
          <p:cNvPr id="5" name="Título 1"/>
          <p:cNvSpPr>
            <a:spLocks noGrp="1"/>
          </p:cNvSpPr>
          <p:nvPr>
            <p:ph type="subTitle" idx="1"/>
          </p:nvPr>
        </p:nvSpPr>
        <p:spPr/>
        <p:txBody>
          <a:bodyPr>
            <a:normAutofit/>
          </a:bodyPr>
          <a:lstStyle/>
          <a:p>
            <a:pPr lvl="0"/>
            <a:r>
              <a:rPr lang="pt-BR" sz="3200" b="1" dirty="0"/>
              <a:t>A destruição do principal mecanismo de proteção social</a:t>
            </a:r>
          </a:p>
        </p:txBody>
      </p:sp>
    </p:spTree>
    <p:extLst>
      <p:ext uri="{BB962C8B-B14F-4D97-AF65-F5344CB8AC3E}">
        <p14:creationId xmlns:p14="http://schemas.microsoft.com/office/powerpoint/2010/main" val="49075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37</a:t>
            </a:fld>
            <a:endParaRPr lang="pt-BR"/>
          </a:p>
        </p:txBody>
      </p:sp>
      <p:sp>
        <p:nvSpPr>
          <p:cNvPr id="4" name="Retângulo 3"/>
          <p:cNvSpPr/>
          <p:nvPr/>
        </p:nvSpPr>
        <p:spPr>
          <a:xfrm>
            <a:off x="1043608" y="474345"/>
            <a:ext cx="7272808" cy="6186309"/>
          </a:xfrm>
          <a:prstGeom prst="rect">
            <a:avLst/>
          </a:prstGeom>
        </p:spPr>
        <p:txBody>
          <a:bodyPr wrap="square">
            <a:spAutoFit/>
          </a:bodyPr>
          <a:lstStyle/>
          <a:p>
            <a:r>
              <a:rPr lang="pt-BR" b="1" dirty="0"/>
              <a:t>A Previdência beneficia direta e indiretamente mantém quase 100 milhões de brasileiros</a:t>
            </a:r>
            <a:endParaRPr lang="pt-BR" dirty="0"/>
          </a:p>
          <a:p>
            <a:endParaRPr lang="pt-BR" b="1" dirty="0" smtClean="0"/>
          </a:p>
          <a:p>
            <a:r>
              <a:rPr lang="pt-BR" b="1" dirty="0" smtClean="0"/>
              <a:t>A </a:t>
            </a:r>
            <a:r>
              <a:rPr lang="pt-BR" b="1" dirty="0"/>
              <a:t>Seguridade beneficia mais de 140 milhões de brasileiros</a:t>
            </a:r>
            <a:endParaRPr lang="pt-BR" dirty="0"/>
          </a:p>
          <a:p>
            <a:endParaRPr lang="pt-BR" b="1" dirty="0" smtClean="0"/>
          </a:p>
          <a:p>
            <a:r>
              <a:rPr lang="pt-BR" b="1" dirty="0" smtClean="0"/>
              <a:t>A </a:t>
            </a:r>
            <a:r>
              <a:rPr lang="pt-BR" b="1" dirty="0"/>
              <a:t>maioria dos idosos brasileiros está protegida</a:t>
            </a:r>
            <a:endParaRPr lang="pt-BR" dirty="0"/>
          </a:p>
          <a:p>
            <a:endParaRPr lang="pt-BR" b="1" dirty="0" smtClean="0"/>
          </a:p>
          <a:p>
            <a:r>
              <a:rPr lang="pt-BR" b="1" dirty="0" smtClean="0"/>
              <a:t>A </a:t>
            </a:r>
            <a:r>
              <a:rPr lang="pt-BR" b="1" dirty="0"/>
              <a:t>Previdência fomenta a agricultura familiar </a:t>
            </a:r>
            <a:endParaRPr lang="pt-BR" dirty="0"/>
          </a:p>
          <a:p>
            <a:endParaRPr lang="pt-BR" b="1" dirty="0" smtClean="0"/>
          </a:p>
          <a:p>
            <a:r>
              <a:rPr lang="pt-BR" b="1" dirty="0" smtClean="0"/>
              <a:t>A </a:t>
            </a:r>
            <a:r>
              <a:rPr lang="pt-BR" b="1" dirty="0"/>
              <a:t>Previdência combate o êxodo rural</a:t>
            </a:r>
            <a:endParaRPr lang="pt-BR" dirty="0"/>
          </a:p>
          <a:p>
            <a:endParaRPr lang="pt-BR" b="1" dirty="0" smtClean="0"/>
          </a:p>
          <a:p>
            <a:r>
              <a:rPr lang="pt-BR" b="1" dirty="0" smtClean="0"/>
              <a:t>A </a:t>
            </a:r>
            <a:r>
              <a:rPr lang="pt-BR" b="1" dirty="0"/>
              <a:t>Previdência promove a economia regional</a:t>
            </a:r>
            <a:endParaRPr lang="pt-BR" dirty="0"/>
          </a:p>
          <a:p>
            <a:endParaRPr lang="pt-BR" b="1" dirty="0" smtClean="0"/>
          </a:p>
          <a:p>
            <a:r>
              <a:rPr lang="pt-BR" b="1" dirty="0" smtClean="0"/>
              <a:t>O </a:t>
            </a:r>
            <a:r>
              <a:rPr lang="pt-BR" b="1" dirty="0"/>
              <a:t>papel redistributivo nos municípios mais pobres</a:t>
            </a:r>
            <a:endParaRPr lang="pt-BR" dirty="0"/>
          </a:p>
          <a:p>
            <a:endParaRPr lang="pt-BR" b="1" dirty="0" smtClean="0"/>
          </a:p>
          <a:p>
            <a:r>
              <a:rPr lang="pt-BR" b="1" dirty="0" smtClean="0"/>
              <a:t>A </a:t>
            </a:r>
            <a:r>
              <a:rPr lang="pt-BR" b="1" dirty="0"/>
              <a:t>Previdência reduz a desigualdade da renda</a:t>
            </a:r>
            <a:endParaRPr lang="pt-BR" dirty="0"/>
          </a:p>
          <a:p>
            <a:endParaRPr lang="pt-BR" b="1" dirty="0" smtClean="0"/>
          </a:p>
          <a:p>
            <a:r>
              <a:rPr lang="pt-BR" b="1" dirty="0" smtClean="0"/>
              <a:t>A </a:t>
            </a:r>
            <a:r>
              <a:rPr lang="pt-BR" b="1" dirty="0"/>
              <a:t>Previdência reduz a pobreza</a:t>
            </a:r>
            <a:endParaRPr lang="pt-BR" dirty="0"/>
          </a:p>
          <a:p>
            <a:endParaRPr lang="pt-BR" b="1" dirty="0" smtClean="0"/>
          </a:p>
          <a:p>
            <a:r>
              <a:rPr lang="pt-BR" b="1" dirty="0" smtClean="0"/>
              <a:t>Sem </a:t>
            </a:r>
            <a:r>
              <a:rPr lang="pt-BR" b="1" dirty="0"/>
              <a:t>a Previdência e a Assistência Social a pobreza extrema seria muito maior</a:t>
            </a:r>
            <a:endParaRPr lang="pt-BR" dirty="0"/>
          </a:p>
          <a:p>
            <a:r>
              <a:rPr lang="pt-BR" dirty="0"/>
              <a:t> </a:t>
            </a:r>
          </a:p>
        </p:txBody>
      </p:sp>
    </p:spTree>
    <p:extLst>
      <p:ext uri="{BB962C8B-B14F-4D97-AF65-F5344CB8AC3E}">
        <p14:creationId xmlns:p14="http://schemas.microsoft.com/office/powerpoint/2010/main" val="3680011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53874457"/>
              </p:ext>
            </p:extLst>
          </p:nvPr>
        </p:nvGraphicFramePr>
        <p:xfrm>
          <a:off x="683568" y="980728"/>
          <a:ext cx="7848872"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Número de Slide 4"/>
          <p:cNvSpPr>
            <a:spLocks noGrp="1"/>
          </p:cNvSpPr>
          <p:nvPr>
            <p:ph type="sldNum" sz="quarter" idx="12"/>
          </p:nvPr>
        </p:nvSpPr>
        <p:spPr/>
        <p:txBody>
          <a:bodyPr/>
          <a:lstStyle/>
          <a:p>
            <a:fld id="{E2DF291B-D7C1-4210-97AF-064ED7016919}" type="slidenum">
              <a:rPr lang="pt-BR" smtClean="0"/>
              <a:t>38</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3568908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5.</a:t>
            </a:r>
            <a:endParaRPr lang="pt-BR" sz="7200" b="1" dirty="0"/>
          </a:p>
        </p:txBody>
      </p:sp>
      <p:sp>
        <p:nvSpPr>
          <p:cNvPr id="5" name="Título 1"/>
          <p:cNvSpPr>
            <a:spLocks noGrp="1"/>
          </p:cNvSpPr>
          <p:nvPr>
            <p:ph type="subTitle" idx="1"/>
          </p:nvPr>
        </p:nvSpPr>
        <p:spPr>
          <a:xfrm>
            <a:off x="685800" y="3505200"/>
            <a:ext cx="7774632" cy="1752600"/>
          </a:xfrm>
        </p:spPr>
        <p:txBody>
          <a:bodyPr>
            <a:normAutofit/>
          </a:bodyPr>
          <a:lstStyle/>
          <a:p>
            <a:pPr lvl="0"/>
            <a:r>
              <a:rPr lang="pt-BR" sz="3200" b="1" dirty="0" smtClean="0"/>
              <a:t>Reforma </a:t>
            </a:r>
            <a:r>
              <a:rPr lang="pt-BR" sz="3200" b="1" dirty="0"/>
              <a:t>justificada por mitos e premissas questionáveis</a:t>
            </a:r>
            <a:endParaRPr lang="pt-BR" sz="3200" dirty="0"/>
          </a:p>
        </p:txBody>
      </p:sp>
    </p:spTree>
    <p:extLst>
      <p:ext uri="{BB962C8B-B14F-4D97-AF65-F5344CB8AC3E}">
        <p14:creationId xmlns:p14="http://schemas.microsoft.com/office/powerpoint/2010/main" val="210727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260648"/>
            <a:ext cx="8568952" cy="6217087"/>
          </a:xfrm>
          <a:prstGeom prst="rect">
            <a:avLst/>
          </a:prstGeom>
        </p:spPr>
        <p:txBody>
          <a:bodyPr wrap="square">
            <a:spAutoFit/>
          </a:bodyPr>
          <a:lstStyle/>
          <a:p>
            <a:endParaRPr lang="pt-BR" sz="2400" b="1" dirty="0" smtClean="0"/>
          </a:p>
          <a:p>
            <a:endParaRPr lang="pt-BR" sz="2400" b="1" dirty="0" smtClean="0"/>
          </a:p>
          <a:p>
            <a:endParaRPr lang="pt-BR" sz="2400" b="1" dirty="0"/>
          </a:p>
          <a:p>
            <a:endParaRPr lang="pt-BR" sz="2400" b="1" dirty="0" smtClean="0"/>
          </a:p>
          <a:p>
            <a:endParaRPr lang="pt-BR" sz="2400" b="1" dirty="0"/>
          </a:p>
          <a:p>
            <a:r>
              <a:rPr lang="pt-BR" sz="2400" b="1" dirty="0" smtClean="0"/>
              <a:t>Organização </a:t>
            </a:r>
            <a:endParaRPr lang="pt-BR" sz="2400" dirty="0"/>
          </a:p>
          <a:p>
            <a:endParaRPr lang="pt-BR" sz="1600" b="1" dirty="0" smtClean="0"/>
          </a:p>
          <a:p>
            <a:r>
              <a:rPr lang="pt-BR" sz="1600" b="1" dirty="0" smtClean="0"/>
              <a:t>ANFIP</a:t>
            </a:r>
            <a:endParaRPr lang="pt-BR" sz="1600" dirty="0"/>
          </a:p>
          <a:p>
            <a:r>
              <a:rPr lang="pt-BR" sz="1400" dirty="0"/>
              <a:t>Décio Bruno Lopes – Vice Presidente de Assuntos da Seguridade Social </a:t>
            </a:r>
          </a:p>
          <a:p>
            <a:r>
              <a:rPr lang="pt-BR" sz="1400" dirty="0"/>
              <a:t>Vilson Antonio Romero – Presidente do Conselho Executivo.</a:t>
            </a:r>
          </a:p>
          <a:p>
            <a:endParaRPr lang="pt-BR" b="1" dirty="0" smtClean="0"/>
          </a:p>
          <a:p>
            <a:r>
              <a:rPr lang="pt-BR" sz="1600" b="1" dirty="0" smtClean="0"/>
              <a:t>DIEESE</a:t>
            </a:r>
            <a:endParaRPr lang="pt-BR" sz="1600" dirty="0"/>
          </a:p>
          <a:p>
            <a:r>
              <a:rPr lang="pt-BR" sz="1400" dirty="0"/>
              <a:t>Clemente </a:t>
            </a:r>
            <a:r>
              <a:rPr lang="pt-BR" sz="1400" dirty="0" smtClean="0"/>
              <a:t>G. Lúcio </a:t>
            </a:r>
            <a:r>
              <a:rPr lang="pt-BR" sz="1400" dirty="0"/>
              <a:t>– Diretor Técnico</a:t>
            </a:r>
          </a:p>
          <a:p>
            <a:endParaRPr lang="pt-BR" b="1" dirty="0" smtClean="0"/>
          </a:p>
          <a:p>
            <a:endParaRPr lang="pt-BR" sz="2000" b="1" dirty="0" smtClean="0"/>
          </a:p>
          <a:p>
            <a:r>
              <a:rPr lang="pt-BR" sz="2400" b="1" dirty="0" smtClean="0"/>
              <a:t>Gestão executiva </a:t>
            </a:r>
          </a:p>
          <a:p>
            <a:endParaRPr lang="pt-BR" dirty="0" smtClean="0"/>
          </a:p>
          <a:p>
            <a:r>
              <a:rPr lang="pt-BR" sz="1600" b="1" dirty="0" smtClean="0"/>
              <a:t>PLATAFORMA POLÍTICA SOCIAL</a:t>
            </a:r>
          </a:p>
          <a:p>
            <a:r>
              <a:rPr lang="pt-BR" sz="1400" dirty="0" smtClean="0"/>
              <a:t>Eduardo Fagnani - Coordenador</a:t>
            </a:r>
          </a:p>
          <a:p>
            <a:r>
              <a:rPr lang="pt-BR" b="1" dirty="0"/>
              <a:t/>
            </a:r>
            <a:br>
              <a:rPr lang="pt-BR" b="1" dirty="0"/>
            </a:br>
            <a:endParaRPr lang="pt-BR" dirty="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4</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3135865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1371601"/>
            <a:ext cx="7848600" cy="977280"/>
          </a:xfrm>
        </p:spPr>
        <p:txBody>
          <a:bodyPr/>
          <a:lstStyle/>
          <a:p>
            <a:r>
              <a:rPr lang="pt-BR" sz="4000" b="1" dirty="0" smtClean="0"/>
              <a:t>5.1. A Reforma Já Foi Feita</a:t>
            </a:r>
            <a:endParaRPr lang="pt-BR" sz="4000" b="1" dirty="0"/>
          </a:p>
        </p:txBody>
      </p:sp>
      <p:sp>
        <p:nvSpPr>
          <p:cNvPr id="5" name="Título 1"/>
          <p:cNvSpPr>
            <a:spLocks noGrp="1"/>
          </p:cNvSpPr>
          <p:nvPr>
            <p:ph type="subTitle" idx="1"/>
          </p:nvPr>
        </p:nvSpPr>
        <p:spPr>
          <a:xfrm>
            <a:off x="395536" y="2996952"/>
            <a:ext cx="8424936" cy="3384376"/>
          </a:xfrm>
        </p:spPr>
        <p:txBody>
          <a:bodyPr>
            <a:normAutofit fontScale="62500" lnSpcReduction="20000"/>
          </a:bodyPr>
          <a:lstStyle/>
          <a:p>
            <a:pPr lvl="0"/>
            <a:endParaRPr lang="pt-BR" sz="3200" b="1" dirty="0"/>
          </a:p>
          <a:p>
            <a:endParaRPr lang="pt-BR" sz="3200" b="1" dirty="0" smtClean="0"/>
          </a:p>
          <a:p>
            <a:r>
              <a:rPr lang="pt-BR" sz="3200" b="1" dirty="0" smtClean="0">
                <a:solidFill>
                  <a:srgbClr val="1E3472"/>
                </a:solidFill>
              </a:rPr>
              <a:t>Reforma ampla ou mudanças </a:t>
            </a:r>
            <a:r>
              <a:rPr lang="pt-BR" sz="3200" b="1" dirty="0">
                <a:solidFill>
                  <a:srgbClr val="1E3472"/>
                </a:solidFill>
              </a:rPr>
              <a:t>pontuais</a:t>
            </a:r>
            <a:r>
              <a:rPr lang="pt-BR" sz="3200" b="1" dirty="0" smtClean="0">
                <a:solidFill>
                  <a:srgbClr val="1E3472"/>
                </a:solidFill>
              </a:rPr>
              <a:t>?</a:t>
            </a:r>
            <a:r>
              <a:rPr lang="pt-BR" sz="3200" b="1" dirty="0">
                <a:solidFill>
                  <a:srgbClr val="1E3472"/>
                </a:solidFill>
              </a:rPr>
              <a:t> </a:t>
            </a:r>
            <a:endParaRPr lang="pt-BR" sz="3200" b="1" dirty="0" smtClean="0">
              <a:solidFill>
                <a:srgbClr val="1E3472"/>
              </a:solidFill>
            </a:endParaRPr>
          </a:p>
          <a:p>
            <a:endParaRPr lang="pt-BR" sz="3200" b="1" dirty="0" smtClean="0">
              <a:solidFill>
                <a:srgbClr val="1E3472"/>
              </a:solidFill>
            </a:endParaRPr>
          </a:p>
          <a:p>
            <a:r>
              <a:rPr lang="pt-BR" sz="3200" b="1" dirty="0" smtClean="0">
                <a:solidFill>
                  <a:srgbClr val="1E3472"/>
                </a:solidFill>
              </a:rPr>
              <a:t>É </a:t>
            </a:r>
            <a:r>
              <a:rPr lang="pt-BR" sz="3200" b="1" dirty="0">
                <a:solidFill>
                  <a:srgbClr val="1E3472"/>
                </a:solidFill>
              </a:rPr>
              <a:t>justo impor um único regime </a:t>
            </a:r>
            <a:r>
              <a:rPr lang="pt-BR" sz="3200" b="1" dirty="0" smtClean="0">
                <a:solidFill>
                  <a:srgbClr val="1E3472"/>
                </a:solidFill>
              </a:rPr>
              <a:t>previdenciário para o trabalhador rural e o servidor do Congresso Nacional? </a:t>
            </a:r>
          </a:p>
          <a:p>
            <a:endParaRPr lang="pt-BR" sz="3200" b="1" dirty="0" smtClean="0">
              <a:solidFill>
                <a:srgbClr val="1E3472"/>
              </a:solidFill>
            </a:endParaRPr>
          </a:p>
          <a:p>
            <a:r>
              <a:rPr lang="pt-BR" sz="3200" b="1" dirty="0" smtClean="0">
                <a:solidFill>
                  <a:srgbClr val="1E3472"/>
                </a:solidFill>
              </a:rPr>
              <a:t>É </a:t>
            </a:r>
            <a:r>
              <a:rPr lang="pt-BR" sz="3200" b="1" dirty="0">
                <a:solidFill>
                  <a:srgbClr val="1E3472"/>
                </a:solidFill>
              </a:rPr>
              <a:t>correto justificar a reforma do INSS com base em excessos da </a:t>
            </a:r>
            <a:endParaRPr lang="pt-BR" sz="3200" b="1" dirty="0" smtClean="0">
              <a:solidFill>
                <a:srgbClr val="1E3472"/>
              </a:solidFill>
            </a:endParaRPr>
          </a:p>
          <a:p>
            <a:r>
              <a:rPr lang="pt-BR" sz="3200" b="1" dirty="0" smtClean="0">
                <a:solidFill>
                  <a:srgbClr val="1E3472"/>
                </a:solidFill>
              </a:rPr>
              <a:t>aposentadorias dos Magistrados e dos Parlamentares? </a:t>
            </a:r>
          </a:p>
          <a:p>
            <a:endParaRPr lang="pt-BR" sz="3200" b="1" dirty="0" smtClean="0">
              <a:solidFill>
                <a:srgbClr val="1E3472"/>
              </a:solidFill>
            </a:endParaRPr>
          </a:p>
          <a:p>
            <a:r>
              <a:rPr lang="pt-BR" sz="3200" b="1" dirty="0" smtClean="0">
                <a:solidFill>
                  <a:srgbClr val="1E3472"/>
                </a:solidFill>
              </a:rPr>
              <a:t>Esses excessos ainda existem?</a:t>
            </a:r>
          </a:p>
          <a:p>
            <a:endParaRPr lang="pt-BR" sz="3200" b="1" dirty="0">
              <a:solidFill>
                <a:srgbClr val="1E3472"/>
              </a:solidFill>
            </a:endParaRPr>
          </a:p>
          <a:p>
            <a:endParaRPr lang="pt-BR" sz="3200" b="1" dirty="0" smtClean="0">
              <a:solidFill>
                <a:srgbClr val="002060"/>
              </a:solidFill>
            </a:endParaRPr>
          </a:p>
          <a:p>
            <a:endParaRPr lang="pt-BR" sz="3200" b="1" dirty="0" smtClean="0">
              <a:solidFill>
                <a:srgbClr val="002060"/>
              </a:solidFill>
            </a:endParaRPr>
          </a:p>
          <a:p>
            <a:endParaRPr lang="pt-BR" sz="3200" dirty="0">
              <a:solidFill>
                <a:srgbClr val="002060"/>
              </a:solidFill>
            </a:endParaRPr>
          </a:p>
          <a:p>
            <a:pPr lvl="0"/>
            <a:endParaRPr lang="pt-BR" sz="3200" b="1" dirty="0" smtClean="0"/>
          </a:p>
          <a:p>
            <a:pPr lvl="0"/>
            <a:endParaRPr lang="pt-BR" sz="3200" b="1" dirty="0"/>
          </a:p>
          <a:p>
            <a:pPr lvl="0"/>
            <a:endParaRPr lang="pt-BR" sz="3200" b="1" dirty="0" smtClean="0"/>
          </a:p>
        </p:txBody>
      </p:sp>
    </p:spTree>
    <p:extLst>
      <p:ext uri="{BB962C8B-B14F-4D97-AF65-F5344CB8AC3E}">
        <p14:creationId xmlns:p14="http://schemas.microsoft.com/office/powerpoint/2010/main" val="4279482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41</a:t>
            </a:fld>
            <a:endParaRPr lang="pt-BR"/>
          </a:p>
        </p:txBody>
      </p:sp>
      <p:sp>
        <p:nvSpPr>
          <p:cNvPr id="4" name="Retângulo 3"/>
          <p:cNvSpPr/>
          <p:nvPr/>
        </p:nvSpPr>
        <p:spPr>
          <a:xfrm>
            <a:off x="971600" y="2276872"/>
            <a:ext cx="7541423" cy="2308324"/>
          </a:xfrm>
          <a:prstGeom prst="rect">
            <a:avLst/>
          </a:prstGeom>
        </p:spPr>
        <p:txBody>
          <a:bodyPr wrap="none">
            <a:spAutoFit/>
          </a:bodyPr>
          <a:lstStyle/>
          <a:p>
            <a:r>
              <a:rPr lang="pt-BR" sz="3200" b="1" dirty="0" smtClean="0"/>
              <a:t>O BRASIL NÃO EXIGE IDADE MÍNIMA</a:t>
            </a:r>
          </a:p>
          <a:p>
            <a:r>
              <a:rPr lang="pt-BR" sz="3200" b="1" dirty="0" smtClean="0"/>
              <a:t>PARA APOSENTADORIA?</a:t>
            </a:r>
          </a:p>
          <a:p>
            <a:endParaRPr lang="pt-BR" sz="3200" b="1" dirty="0"/>
          </a:p>
          <a:p>
            <a:r>
              <a:rPr lang="pt-BR" sz="2400" b="1" dirty="0" smtClean="0">
                <a:solidFill>
                  <a:srgbClr val="C00000"/>
                </a:solidFill>
              </a:rPr>
              <a:t>Artigo 201 da Constituição Federal</a:t>
            </a:r>
          </a:p>
          <a:p>
            <a:r>
              <a:rPr lang="pt-BR" sz="2400" b="1" dirty="0" smtClean="0">
                <a:solidFill>
                  <a:srgbClr val="C00000"/>
                </a:solidFill>
              </a:rPr>
              <a:t>Parágrafo 7º, Inciso I  </a:t>
            </a:r>
            <a:endParaRPr lang="pt-BR" sz="2400" b="1" dirty="0">
              <a:solidFill>
                <a:srgbClr val="C00000"/>
              </a:solidFill>
            </a:endParaRPr>
          </a:p>
        </p:txBody>
      </p:sp>
    </p:spTree>
    <p:extLst>
      <p:ext uri="{BB962C8B-B14F-4D97-AF65-F5344CB8AC3E}">
        <p14:creationId xmlns:p14="http://schemas.microsoft.com/office/powerpoint/2010/main" val="3864079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42</a:t>
            </a:fld>
            <a:endParaRPr lang="pt-B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7891852" cy="551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388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43</a:t>
            </a:fld>
            <a:endParaRPr lang="pt-B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48680"/>
            <a:ext cx="7882842" cy="601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19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44</a:t>
            </a:fld>
            <a:endParaRPr lang="pt-BR"/>
          </a:p>
        </p:txBody>
      </p:sp>
      <p:sp>
        <p:nvSpPr>
          <p:cNvPr id="4" name="Retângulo 3"/>
          <p:cNvSpPr/>
          <p:nvPr/>
        </p:nvSpPr>
        <p:spPr>
          <a:xfrm>
            <a:off x="539552" y="1340768"/>
            <a:ext cx="8424936" cy="4462760"/>
          </a:xfrm>
          <a:prstGeom prst="rect">
            <a:avLst/>
          </a:prstGeom>
        </p:spPr>
        <p:txBody>
          <a:bodyPr wrap="square">
            <a:spAutoFit/>
          </a:bodyPr>
          <a:lstStyle/>
          <a:p>
            <a:r>
              <a:rPr lang="pt-BR" sz="2800" b="1" dirty="0" smtClean="0"/>
              <a:t>AS APOSENTADORIAS SÃO PRECOCES?</a:t>
            </a:r>
          </a:p>
          <a:p>
            <a:endParaRPr lang="pt-BR" sz="3600" b="1" dirty="0"/>
          </a:p>
          <a:p>
            <a:pPr marL="342900" indent="-342900">
              <a:buFont typeface="Arial" panose="020B0604020202020204" pitchFamily="34" charset="0"/>
              <a:buChar char="•"/>
            </a:pPr>
            <a:r>
              <a:rPr lang="pt-BR" sz="2400" b="1" dirty="0" smtClean="0"/>
              <a:t>Problema localizado</a:t>
            </a:r>
            <a:r>
              <a:rPr lang="pt-BR" sz="2400" b="1" dirty="0"/>
              <a:t>: “tempo de contribuição”</a:t>
            </a:r>
          </a:p>
          <a:p>
            <a:pPr marL="342900" indent="-342900">
              <a:buFont typeface="Arial" panose="020B0604020202020204" pitchFamily="34" charset="0"/>
              <a:buChar char="•"/>
            </a:pPr>
            <a:r>
              <a:rPr lang="pt-BR" sz="2400" b="1" dirty="0" smtClean="0"/>
              <a:t>30% </a:t>
            </a:r>
            <a:r>
              <a:rPr lang="pt-BR" sz="2400" b="1" dirty="0"/>
              <a:t>do </a:t>
            </a:r>
            <a:r>
              <a:rPr lang="pt-BR" sz="2400" b="1" dirty="0" smtClean="0"/>
              <a:t>total</a:t>
            </a:r>
          </a:p>
          <a:p>
            <a:endParaRPr lang="pt-BR" sz="2400" b="1" dirty="0" smtClean="0"/>
          </a:p>
          <a:p>
            <a:r>
              <a:rPr lang="pt-BR" sz="2800" b="1" dirty="0" smtClean="0">
                <a:solidFill>
                  <a:srgbClr val="C00000"/>
                </a:solidFill>
              </a:rPr>
              <a:t>A </a:t>
            </a:r>
            <a:r>
              <a:rPr lang="pt-BR" sz="2800" b="1" dirty="0">
                <a:solidFill>
                  <a:srgbClr val="C00000"/>
                </a:solidFill>
              </a:rPr>
              <a:t>REFORMA FOI  FEITA EM 2015</a:t>
            </a:r>
          </a:p>
          <a:p>
            <a:endParaRPr lang="pt-BR" sz="2400" b="1" dirty="0" smtClean="0"/>
          </a:p>
          <a:p>
            <a:pPr marL="342900" indent="-342900">
              <a:buFont typeface="Arial" panose="020B0604020202020204" pitchFamily="34" charset="0"/>
              <a:buChar char="•"/>
            </a:pPr>
            <a:r>
              <a:rPr lang="pt-BR" sz="2400" b="1" dirty="0" smtClean="0"/>
              <a:t>Lei 13.183 introduziu </a:t>
            </a:r>
            <a:r>
              <a:rPr lang="pt-BR" sz="2400" b="1" dirty="0"/>
              <a:t>a </a:t>
            </a:r>
            <a:r>
              <a:rPr lang="pt-BR" sz="2400" b="1" dirty="0" smtClean="0"/>
              <a:t>“Fórmula </a:t>
            </a:r>
            <a:r>
              <a:rPr lang="pt-BR" sz="2400" b="1" dirty="0"/>
              <a:t>85/95 </a:t>
            </a:r>
            <a:r>
              <a:rPr lang="pt-BR" sz="2400" b="1" dirty="0" smtClean="0"/>
              <a:t>Progressiva”</a:t>
            </a:r>
          </a:p>
          <a:p>
            <a:pPr marL="342900" indent="-342900">
              <a:buFont typeface="Arial" panose="020B0604020202020204" pitchFamily="34" charset="0"/>
              <a:buChar char="•"/>
            </a:pPr>
            <a:r>
              <a:rPr lang="pt-BR" sz="2400" b="1" dirty="0" smtClean="0"/>
              <a:t>Em </a:t>
            </a:r>
            <a:r>
              <a:rPr lang="pt-BR" sz="2400" b="1" dirty="0"/>
              <a:t>2026, passará a vigorar a fórmula 90/100.</a:t>
            </a:r>
          </a:p>
          <a:p>
            <a:pPr marL="571500" indent="-571500">
              <a:buFont typeface="Arial" panose="020B0604020202020204" pitchFamily="34" charset="0"/>
              <a:buChar char="•"/>
            </a:pPr>
            <a:endParaRPr lang="pt-BR" sz="2400" b="1" dirty="0"/>
          </a:p>
          <a:p>
            <a:pPr marL="571500" indent="-571500">
              <a:buFont typeface="Arial" panose="020B0604020202020204" pitchFamily="34" charset="0"/>
              <a:buChar char="•"/>
            </a:pPr>
            <a:endParaRPr lang="pt-BR" sz="2400" b="1" dirty="0"/>
          </a:p>
        </p:txBody>
      </p:sp>
    </p:spTree>
    <p:extLst>
      <p:ext uri="{BB962C8B-B14F-4D97-AF65-F5344CB8AC3E}">
        <p14:creationId xmlns:p14="http://schemas.microsoft.com/office/powerpoint/2010/main" val="3600237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45</a:t>
            </a:fld>
            <a:endParaRPr lang="pt-BR"/>
          </a:p>
        </p:txBody>
      </p:sp>
      <p:sp>
        <p:nvSpPr>
          <p:cNvPr id="4" name="Retângulo 3"/>
          <p:cNvSpPr/>
          <p:nvPr/>
        </p:nvSpPr>
        <p:spPr>
          <a:xfrm>
            <a:off x="1691680" y="1988841"/>
            <a:ext cx="5166320" cy="2554545"/>
          </a:xfrm>
          <a:prstGeom prst="rect">
            <a:avLst/>
          </a:prstGeom>
        </p:spPr>
        <p:txBody>
          <a:bodyPr wrap="square">
            <a:spAutoFit/>
          </a:bodyPr>
          <a:lstStyle/>
          <a:p>
            <a:pPr lvl="1"/>
            <a:r>
              <a:rPr lang="pt-BR" sz="3200" b="1" dirty="0" smtClean="0">
                <a:solidFill>
                  <a:srgbClr val="C00000"/>
                </a:solidFill>
              </a:rPr>
              <a:t>A Reforma </a:t>
            </a:r>
            <a:r>
              <a:rPr lang="pt-BR" sz="3200" b="1" dirty="0">
                <a:solidFill>
                  <a:srgbClr val="C00000"/>
                </a:solidFill>
              </a:rPr>
              <a:t>das Pensões </a:t>
            </a:r>
            <a:r>
              <a:rPr lang="pt-BR" sz="3200" b="1" dirty="0" smtClean="0">
                <a:solidFill>
                  <a:srgbClr val="C00000"/>
                </a:solidFill>
              </a:rPr>
              <a:t>Foi Feita em 2015</a:t>
            </a:r>
          </a:p>
          <a:p>
            <a:pPr lvl="1"/>
            <a:endParaRPr lang="pt-BR" sz="3200" b="1" dirty="0">
              <a:solidFill>
                <a:srgbClr val="C00000"/>
              </a:solidFill>
            </a:endParaRPr>
          </a:p>
          <a:p>
            <a:pPr lvl="1"/>
            <a:r>
              <a:rPr lang="pt-BR" sz="3200" b="1" dirty="0" smtClean="0"/>
              <a:t>Lei </a:t>
            </a:r>
            <a:r>
              <a:rPr lang="pt-BR" sz="3200" b="1" dirty="0"/>
              <a:t>Nº 13.135/2015</a:t>
            </a:r>
            <a:endParaRPr lang="pt-BR" sz="3200" dirty="0"/>
          </a:p>
        </p:txBody>
      </p:sp>
    </p:spTree>
    <p:extLst>
      <p:ext uri="{BB962C8B-B14F-4D97-AF65-F5344CB8AC3E}">
        <p14:creationId xmlns:p14="http://schemas.microsoft.com/office/powerpoint/2010/main" val="1172850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
            </a:r>
            <a:br>
              <a:rPr lang="pt-BR" b="1" dirty="0" smtClean="0"/>
            </a:br>
            <a:r>
              <a:rPr lang="pt-BR" sz="2700" b="1" dirty="0" smtClean="0"/>
              <a:t>EM 2060 TEREMOS APOSENTADORIA DE “MARAJÁS”?</a:t>
            </a:r>
            <a:r>
              <a:rPr lang="pt-BR" sz="3100" b="1" dirty="0" smtClean="0"/>
              <a:t/>
            </a:r>
            <a:br>
              <a:rPr lang="pt-BR" sz="3100" b="1" dirty="0" smtClean="0"/>
            </a:br>
            <a:endParaRPr lang="pt-BR" dirty="0"/>
          </a:p>
        </p:txBody>
      </p:sp>
      <p:sp>
        <p:nvSpPr>
          <p:cNvPr id="3" name="Espaço Reservado para Conteúdo 2"/>
          <p:cNvSpPr>
            <a:spLocks noGrp="1"/>
          </p:cNvSpPr>
          <p:nvPr>
            <p:ph idx="1"/>
          </p:nvPr>
        </p:nvSpPr>
        <p:spPr/>
        <p:txBody>
          <a:bodyPr>
            <a:normAutofit fontScale="92500" lnSpcReduction="20000"/>
          </a:bodyPr>
          <a:lstStyle/>
          <a:p>
            <a:pPr marL="0" lvl="1" indent="0">
              <a:buNone/>
            </a:pPr>
            <a:endParaRPr lang="pt-BR" b="1" dirty="0" smtClean="0">
              <a:solidFill>
                <a:srgbClr val="C00000"/>
              </a:solidFill>
            </a:endParaRPr>
          </a:p>
          <a:p>
            <a:pPr marL="0" lvl="1" indent="0">
              <a:buNone/>
            </a:pPr>
            <a:r>
              <a:rPr lang="pt-BR" sz="2400" b="1" dirty="0" smtClean="0">
                <a:solidFill>
                  <a:srgbClr val="C00000"/>
                </a:solidFill>
              </a:rPr>
              <a:t>Reforma </a:t>
            </a:r>
            <a:r>
              <a:rPr lang="pt-BR" sz="2400" b="1" dirty="0">
                <a:solidFill>
                  <a:srgbClr val="C00000"/>
                </a:solidFill>
              </a:rPr>
              <a:t>do Regime Próprio da Previdência Social (servidor): </a:t>
            </a:r>
            <a:endParaRPr lang="pt-BR" sz="2400" b="1" dirty="0" smtClean="0">
              <a:solidFill>
                <a:srgbClr val="C00000"/>
              </a:solidFill>
            </a:endParaRPr>
          </a:p>
          <a:p>
            <a:pPr marL="0" lvl="1" indent="0">
              <a:buNone/>
            </a:pPr>
            <a:r>
              <a:rPr lang="pt-BR" b="1" dirty="0" smtClean="0"/>
              <a:t>EC </a:t>
            </a:r>
            <a:r>
              <a:rPr lang="pt-BR" b="1" dirty="0"/>
              <a:t>20/1998 </a:t>
            </a:r>
            <a:endParaRPr lang="pt-BR" b="1" dirty="0" smtClean="0"/>
          </a:p>
          <a:p>
            <a:pPr marL="0" lvl="1" indent="0">
              <a:buNone/>
            </a:pPr>
            <a:r>
              <a:rPr lang="pt-BR" b="1" dirty="0" smtClean="0"/>
              <a:t>EC 41/2003</a:t>
            </a:r>
          </a:p>
          <a:p>
            <a:pPr marL="0" lvl="1" indent="0">
              <a:buNone/>
            </a:pPr>
            <a:r>
              <a:rPr lang="pt-BR" b="1" dirty="0" smtClean="0"/>
              <a:t>EC </a:t>
            </a:r>
            <a:r>
              <a:rPr lang="pt-BR" b="1" dirty="0"/>
              <a:t>47 (2005) </a:t>
            </a:r>
            <a:endParaRPr lang="pt-BR" b="1" dirty="0" smtClean="0"/>
          </a:p>
          <a:p>
            <a:pPr marL="0" lvl="1" indent="0">
              <a:buNone/>
            </a:pPr>
            <a:r>
              <a:rPr lang="pt-BR" b="1" dirty="0" smtClean="0"/>
              <a:t>FUNPRESP: </a:t>
            </a:r>
            <a:r>
              <a:rPr lang="pt-BR" b="1" dirty="0" smtClean="0">
                <a:solidFill>
                  <a:srgbClr val="C00000"/>
                </a:solidFill>
              </a:rPr>
              <a:t>LEI </a:t>
            </a:r>
            <a:r>
              <a:rPr lang="pt-BR" b="1" dirty="0">
                <a:solidFill>
                  <a:srgbClr val="C00000"/>
                </a:solidFill>
              </a:rPr>
              <a:t>Nº 12.618, DE 30 DE ABRIL DE 2012: </a:t>
            </a:r>
            <a:endParaRPr lang="pt-BR" b="1" dirty="0" smtClean="0">
              <a:solidFill>
                <a:srgbClr val="C00000"/>
              </a:solidFill>
            </a:endParaRPr>
          </a:p>
          <a:p>
            <a:pPr marL="182880" lvl="1"/>
            <a:r>
              <a:rPr lang="pt-BR" b="1" dirty="0" smtClean="0"/>
              <a:t>Executivo </a:t>
            </a:r>
            <a:r>
              <a:rPr lang="pt-BR" b="1" dirty="0"/>
              <a:t>Federal, Legislativo, Judiciário, Estados e Municípios | </a:t>
            </a:r>
            <a:r>
              <a:rPr lang="pt-BR" b="1" dirty="0">
                <a:solidFill>
                  <a:srgbClr val="C00000"/>
                </a:solidFill>
              </a:rPr>
              <a:t>Teto: R$ 5100,00.   </a:t>
            </a:r>
            <a:endParaRPr lang="pt-BR" dirty="0">
              <a:solidFill>
                <a:srgbClr val="C00000"/>
              </a:solidFill>
            </a:endParaRPr>
          </a:p>
          <a:p>
            <a:pPr marL="0" lvl="1" indent="0">
              <a:buNone/>
            </a:pPr>
            <a:endParaRPr lang="pt-BR" sz="2400" b="1" dirty="0" smtClean="0">
              <a:solidFill>
                <a:srgbClr val="C00000"/>
              </a:solidFill>
            </a:endParaRPr>
          </a:p>
          <a:p>
            <a:pPr marL="0" lvl="1" indent="0">
              <a:buNone/>
            </a:pPr>
            <a:r>
              <a:rPr lang="pt-BR" sz="2400" b="1" dirty="0" smtClean="0">
                <a:solidFill>
                  <a:srgbClr val="C00000"/>
                </a:solidFill>
              </a:rPr>
              <a:t>Problemas localizados </a:t>
            </a:r>
            <a:endParaRPr lang="pt-BR" sz="2400" b="1" dirty="0">
              <a:solidFill>
                <a:srgbClr val="C00000"/>
              </a:solidFill>
            </a:endParaRPr>
          </a:p>
          <a:p>
            <a:pPr marL="0" lvl="1" indent="0">
              <a:buNone/>
            </a:pPr>
            <a:r>
              <a:rPr lang="pt-BR" b="1" dirty="0" smtClean="0"/>
              <a:t>Estoque </a:t>
            </a:r>
            <a:endParaRPr lang="pt-BR" b="1" dirty="0"/>
          </a:p>
          <a:p>
            <a:pPr marL="0" lvl="1" indent="0">
              <a:buNone/>
            </a:pPr>
            <a:r>
              <a:rPr lang="pt-BR" b="1" dirty="0" smtClean="0"/>
              <a:t>Parlamentares e Militares</a:t>
            </a:r>
          </a:p>
          <a:p>
            <a:pPr marL="0" lvl="1" indent="0">
              <a:buNone/>
            </a:pPr>
            <a:r>
              <a:rPr lang="pt-BR" b="1" dirty="0" smtClean="0"/>
              <a:t>Estados e Municípios</a:t>
            </a:r>
          </a:p>
          <a:p>
            <a:pPr marL="0" lvl="1" indent="0">
              <a:buNone/>
            </a:pPr>
            <a:r>
              <a:rPr lang="pt-BR" b="1" dirty="0" smtClean="0"/>
              <a:t>Idade 60/55 (estabilidade)</a:t>
            </a:r>
          </a:p>
          <a:p>
            <a:pPr marL="0" lvl="1" indent="0">
              <a:buNone/>
            </a:pPr>
            <a:r>
              <a:rPr lang="pt-BR" b="1" dirty="0" smtClean="0"/>
              <a:t> </a:t>
            </a:r>
            <a:endParaRPr lang="pt-BR" b="1" dirty="0"/>
          </a:p>
          <a:p>
            <a:endParaRPr lang="pt-BR" dirty="0"/>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46</a:t>
            </a:fld>
            <a:endParaRPr lang="pt-BR"/>
          </a:p>
        </p:txBody>
      </p:sp>
    </p:spTree>
    <p:extLst>
      <p:ext uri="{BB962C8B-B14F-4D97-AF65-F5344CB8AC3E}">
        <p14:creationId xmlns:p14="http://schemas.microsoft.com/office/powerpoint/2010/main" val="1533055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1371600"/>
            <a:ext cx="7850832" cy="1697359"/>
          </a:xfrm>
        </p:spPr>
        <p:txBody>
          <a:bodyPr/>
          <a:lstStyle/>
          <a:p>
            <a:r>
              <a:rPr lang="pt-BR" sz="4400" b="1" dirty="0" smtClean="0"/>
              <a:t>5.2. </a:t>
            </a:r>
            <a:br>
              <a:rPr lang="pt-BR" sz="4400" b="1" dirty="0" smtClean="0"/>
            </a:br>
            <a:endParaRPr lang="pt-BR" sz="4400" b="1" dirty="0"/>
          </a:p>
        </p:txBody>
      </p:sp>
      <p:sp>
        <p:nvSpPr>
          <p:cNvPr id="5" name="Título 1"/>
          <p:cNvSpPr>
            <a:spLocks noGrp="1"/>
          </p:cNvSpPr>
          <p:nvPr>
            <p:ph type="subTitle" idx="1"/>
          </p:nvPr>
        </p:nvSpPr>
        <p:spPr>
          <a:xfrm>
            <a:off x="611560" y="3789040"/>
            <a:ext cx="7632848" cy="2376264"/>
          </a:xfrm>
        </p:spPr>
        <p:txBody>
          <a:bodyPr>
            <a:normAutofit/>
          </a:bodyPr>
          <a:lstStyle/>
          <a:p>
            <a:pPr lvl="0"/>
            <a:endParaRPr lang="pt-BR" sz="3200" b="1" dirty="0"/>
          </a:p>
          <a:p>
            <a:r>
              <a:rPr lang="pt-BR" sz="3600" b="1" dirty="0" smtClean="0"/>
              <a:t>O MITO DO “DÉFICIT” DA PREVIDÊNCIA</a:t>
            </a:r>
          </a:p>
          <a:p>
            <a:endParaRPr lang="pt-BR" sz="3200" b="1" dirty="0" smtClean="0">
              <a:solidFill>
                <a:srgbClr val="002060"/>
              </a:solidFill>
            </a:endParaRPr>
          </a:p>
          <a:p>
            <a:endParaRPr lang="pt-BR" sz="3200" dirty="0">
              <a:solidFill>
                <a:srgbClr val="002060"/>
              </a:solidFill>
            </a:endParaRPr>
          </a:p>
          <a:p>
            <a:pPr lvl="0"/>
            <a:endParaRPr lang="pt-BR" sz="3200" b="1" dirty="0" smtClean="0"/>
          </a:p>
          <a:p>
            <a:pPr lvl="0"/>
            <a:endParaRPr lang="pt-BR" sz="3200" b="1" dirty="0"/>
          </a:p>
          <a:p>
            <a:pPr lvl="0"/>
            <a:endParaRPr lang="pt-BR" sz="3200" b="1" dirty="0" smtClean="0"/>
          </a:p>
        </p:txBody>
      </p:sp>
    </p:spTree>
    <p:extLst>
      <p:ext uri="{BB962C8B-B14F-4D97-AF65-F5344CB8AC3E}">
        <p14:creationId xmlns:p14="http://schemas.microsoft.com/office/powerpoint/2010/main" val="1600813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009910301"/>
              </p:ext>
            </p:extLst>
          </p:nvPr>
        </p:nvGraphicFramePr>
        <p:xfrm>
          <a:off x="1403648" y="980728"/>
          <a:ext cx="6984776" cy="5184576"/>
        </p:xfrm>
        <a:graphic>
          <a:graphicData uri="http://schemas.openxmlformats.org/drawingml/2006/chart">
            <c:chart xmlns:c="http://schemas.openxmlformats.org/drawingml/2006/chart" xmlns:r="http://schemas.openxmlformats.org/officeDocument/2006/relationships" r:id="rId2"/>
          </a:graphicData>
        </a:graphic>
      </p:graphicFrame>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6463649"/>
            <a:ext cx="54324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E2DF291B-D7C1-4210-97AF-064ED7016919}" type="slidenum">
              <a:rPr lang="pt-BR" smtClean="0"/>
              <a:t>48</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1610643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49</a:t>
            </a:fld>
            <a:endParaRPr lang="pt-B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620688"/>
            <a:ext cx="6840761" cy="59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25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Acesso</a:t>
            </a:r>
            <a:endParaRPr lang="pt-BR" dirty="0"/>
          </a:p>
        </p:txBody>
      </p:sp>
      <p:sp>
        <p:nvSpPr>
          <p:cNvPr id="3" name="Espaço Reservado para Conteúdo 2"/>
          <p:cNvSpPr>
            <a:spLocks noGrp="1"/>
          </p:cNvSpPr>
          <p:nvPr>
            <p:ph idx="1"/>
          </p:nvPr>
        </p:nvSpPr>
        <p:spPr/>
        <p:txBody>
          <a:bodyPr>
            <a:normAutofit/>
          </a:bodyPr>
          <a:lstStyle/>
          <a:p>
            <a:pPr marL="0" indent="0">
              <a:buNone/>
            </a:pPr>
            <a:r>
              <a:rPr lang="pt-BR" sz="4000" b="1" dirty="0"/>
              <a:t>Versão digital </a:t>
            </a:r>
          </a:p>
          <a:p>
            <a:pPr marL="0" indent="0">
              <a:buNone/>
            </a:pPr>
            <a:r>
              <a:rPr lang="pt-BR" sz="3200" b="1" dirty="0">
                <a:hlinkClick r:id="rId2"/>
              </a:rPr>
              <a:t>www.anfip.org.br</a:t>
            </a:r>
            <a:endParaRPr lang="pt-BR" sz="3200" b="1" dirty="0"/>
          </a:p>
          <a:p>
            <a:pPr marL="0" indent="0">
              <a:buNone/>
            </a:pPr>
            <a:r>
              <a:rPr lang="pt-BR" sz="3200" b="1" dirty="0">
                <a:hlinkClick r:id="rId3"/>
              </a:rPr>
              <a:t>www.dieese.org.br</a:t>
            </a:r>
            <a:endParaRPr lang="pt-BR" sz="3200" b="1" dirty="0"/>
          </a:p>
          <a:p>
            <a:pPr marL="0" indent="0">
              <a:buNone/>
            </a:pPr>
            <a:r>
              <a:rPr lang="pt-BR" sz="3200" b="1" dirty="0" smtClean="0">
                <a:hlinkClick r:id="rId4"/>
              </a:rPr>
              <a:t>www.plataformapoliticasocial.com</a:t>
            </a:r>
            <a:endParaRPr lang="pt-BR" sz="3200" b="1" dirty="0"/>
          </a:p>
          <a:p>
            <a:pPr marL="0" indent="0">
              <a:buNone/>
            </a:pPr>
            <a:endParaRPr lang="pt-BR" sz="4000" b="1" dirty="0"/>
          </a:p>
          <a:p>
            <a:endParaRPr lang="pt-BR" dirty="0"/>
          </a:p>
        </p:txBody>
      </p:sp>
      <p:sp>
        <p:nvSpPr>
          <p:cNvPr id="4" name="Espaço Reservado para Rodapé 3"/>
          <p:cNvSpPr>
            <a:spLocks noGrp="1"/>
          </p:cNvSpPr>
          <p:nvPr>
            <p:ph type="ftr" sz="quarter" idx="11"/>
          </p:nvPr>
        </p:nvSpPr>
        <p:spPr/>
        <p:txBody>
          <a:bodyPr/>
          <a:lstStyle/>
          <a:p>
            <a:r>
              <a:rPr lang="pt-BR" smtClean="0"/>
              <a:t>Eduardo Fagnani</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a:t>
            </a:fld>
            <a:endParaRPr lang="pt-BR"/>
          </a:p>
        </p:txBody>
      </p:sp>
    </p:spTree>
    <p:extLst>
      <p:ext uri="{BB962C8B-B14F-4D97-AF65-F5344CB8AC3E}">
        <p14:creationId xmlns:p14="http://schemas.microsoft.com/office/powerpoint/2010/main" val="1780541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50</a:t>
            </a:fld>
            <a:endParaRPr lang="pt-B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57297"/>
            <a:ext cx="6624736" cy="594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45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764704"/>
            <a:ext cx="7992888" cy="5016758"/>
          </a:xfrm>
          <a:prstGeom prst="rect">
            <a:avLst/>
          </a:prstGeom>
        </p:spPr>
        <p:txBody>
          <a:bodyPr wrap="square">
            <a:spAutoFit/>
          </a:bodyPr>
          <a:lstStyle/>
          <a:p>
            <a:r>
              <a:rPr lang="pt-BR" dirty="0"/>
              <a:t>Esse modelo inspirou a instituição do Orçamento da Seguridade Social estabelecido pelo artigo 195 da Constituição de 1988</a:t>
            </a:r>
            <a:r>
              <a:rPr lang="pt-BR" b="1" dirty="0"/>
              <a:t>. </a:t>
            </a:r>
            <a:r>
              <a:rPr lang="pt-BR" b="1" dirty="0" smtClean="0"/>
              <a:t>O </a:t>
            </a:r>
            <a:r>
              <a:rPr lang="pt-BR" b="1" dirty="0"/>
              <a:t>artigo 194 </a:t>
            </a:r>
            <a:r>
              <a:rPr lang="pt-BR" dirty="0"/>
              <a:t>estabelece que a Seguridade Social é integrada pelos setores da previdência, saúde, assistência social e seguro-desemprego. Para financiar a Seguridade Social, </a:t>
            </a:r>
            <a:r>
              <a:rPr lang="pt-BR" b="1" dirty="0"/>
              <a:t>o artigo 195 </a:t>
            </a:r>
            <a:r>
              <a:rPr lang="pt-BR" dirty="0"/>
              <a:t>estabeleceu o Orçamento da Seguridade Social, integrado pelas seguintes fontes principais: </a:t>
            </a:r>
          </a:p>
          <a:p>
            <a:pPr lvl="0"/>
            <a:endParaRPr lang="pt-BR" sz="2000" dirty="0" smtClean="0"/>
          </a:p>
          <a:p>
            <a:pPr marL="285750" lvl="0" indent="-285750">
              <a:buFont typeface="Arial" panose="020B0604020202020204" pitchFamily="34" charset="0"/>
              <a:buChar char="•"/>
            </a:pPr>
            <a:r>
              <a:rPr lang="pt-BR" sz="1600" dirty="0" smtClean="0"/>
              <a:t>Receitas </a:t>
            </a:r>
            <a:r>
              <a:rPr lang="pt-BR" sz="1600" dirty="0"/>
              <a:t>da Contribuição previdenciária para o Regime Geral da Previdência Social (RGPS) pagas pelos </a:t>
            </a:r>
            <a:r>
              <a:rPr lang="pt-BR" sz="1600" b="1" dirty="0"/>
              <a:t>empregados e pelas empresas</a:t>
            </a:r>
            <a:r>
              <a:rPr lang="pt-BR" sz="1600" dirty="0"/>
              <a:t>; </a:t>
            </a:r>
          </a:p>
          <a:p>
            <a:pPr marL="285750" lvl="0" indent="-285750">
              <a:buFont typeface="Arial" panose="020B0604020202020204" pitchFamily="34" charset="0"/>
              <a:buChar char="•"/>
            </a:pPr>
            <a:endParaRPr lang="pt-BR" sz="1600" dirty="0" smtClean="0"/>
          </a:p>
          <a:p>
            <a:pPr marL="285750" lvl="0" indent="-285750">
              <a:buFont typeface="Arial" panose="020B0604020202020204" pitchFamily="34" charset="0"/>
              <a:buChar char="•"/>
            </a:pPr>
            <a:r>
              <a:rPr lang="pt-BR" sz="1600" b="1" dirty="0" smtClean="0">
                <a:solidFill>
                  <a:srgbClr val="C00000"/>
                </a:solidFill>
              </a:rPr>
              <a:t>Contribuição </a:t>
            </a:r>
            <a:r>
              <a:rPr lang="pt-BR" sz="1600" b="1" dirty="0">
                <a:solidFill>
                  <a:srgbClr val="C00000"/>
                </a:solidFill>
              </a:rPr>
              <a:t>Social sobre o Lucro Líquido das Empresas (CSLL);</a:t>
            </a:r>
          </a:p>
          <a:p>
            <a:pPr marL="285750" lvl="0" indent="-285750">
              <a:buFont typeface="Arial" panose="020B0604020202020204" pitchFamily="34" charset="0"/>
              <a:buChar char="•"/>
            </a:pPr>
            <a:endParaRPr lang="pt-BR" sz="1600" dirty="0" smtClean="0"/>
          </a:p>
          <a:p>
            <a:pPr marL="285750" lvl="0" indent="-285750">
              <a:buFont typeface="Arial" panose="020B0604020202020204" pitchFamily="34" charset="0"/>
              <a:buChar char="•"/>
            </a:pPr>
            <a:r>
              <a:rPr lang="pt-BR" sz="1600" b="1" dirty="0" smtClean="0">
                <a:solidFill>
                  <a:srgbClr val="C00000"/>
                </a:solidFill>
              </a:rPr>
              <a:t>Contribuição </a:t>
            </a:r>
            <a:r>
              <a:rPr lang="pt-BR" sz="1600" b="1" dirty="0">
                <a:solidFill>
                  <a:srgbClr val="C00000"/>
                </a:solidFill>
              </a:rPr>
              <a:t>Social Para o Financiamento da Seguridade </a:t>
            </a:r>
            <a:r>
              <a:rPr lang="pt-BR" sz="1600" b="1" dirty="0" smtClean="0">
                <a:solidFill>
                  <a:srgbClr val="C00000"/>
                </a:solidFill>
              </a:rPr>
              <a:t>Social COFINS</a:t>
            </a:r>
            <a:r>
              <a:rPr lang="pt-BR" sz="1600" b="1" dirty="0">
                <a:solidFill>
                  <a:srgbClr val="C00000"/>
                </a:solidFill>
              </a:rPr>
              <a:t>);</a:t>
            </a:r>
          </a:p>
          <a:p>
            <a:pPr marL="285750" lvl="0" indent="-285750">
              <a:buFont typeface="Arial" panose="020B0604020202020204" pitchFamily="34" charset="0"/>
              <a:buChar char="•"/>
            </a:pPr>
            <a:endParaRPr lang="pt-BR" sz="1600" dirty="0" smtClean="0">
              <a:solidFill>
                <a:srgbClr val="C00000"/>
              </a:solidFill>
            </a:endParaRPr>
          </a:p>
          <a:p>
            <a:pPr marL="285750" lvl="0" indent="-285750">
              <a:buFont typeface="Arial" panose="020B0604020202020204" pitchFamily="34" charset="0"/>
              <a:buChar char="•"/>
            </a:pPr>
            <a:r>
              <a:rPr lang="pt-BR" sz="1600" b="1" dirty="0" smtClean="0">
                <a:solidFill>
                  <a:srgbClr val="C00000"/>
                </a:solidFill>
              </a:rPr>
              <a:t>Contribuição </a:t>
            </a:r>
            <a:r>
              <a:rPr lang="pt-BR" sz="1600" b="1" dirty="0">
                <a:solidFill>
                  <a:srgbClr val="C00000"/>
                </a:solidFill>
              </a:rPr>
              <a:t>para o PIS/PASEP para financiar o Programa do Seguro – </a:t>
            </a:r>
            <a:r>
              <a:rPr lang="pt-BR" sz="1600" b="1" dirty="0" smtClean="0">
                <a:solidFill>
                  <a:srgbClr val="C00000"/>
                </a:solidFill>
              </a:rPr>
              <a:t>Desemprego</a:t>
            </a:r>
          </a:p>
          <a:p>
            <a:pPr marL="285750" lvl="0" indent="-285750">
              <a:buFont typeface="Arial" panose="020B0604020202020204" pitchFamily="34" charset="0"/>
              <a:buChar char="•"/>
            </a:pPr>
            <a:endParaRPr lang="pt-BR" sz="1600" dirty="0" smtClean="0"/>
          </a:p>
          <a:p>
            <a:pPr marL="285750" lvl="0" indent="-285750">
              <a:buFont typeface="Arial" panose="020B0604020202020204" pitchFamily="34" charset="0"/>
              <a:buChar char="•"/>
            </a:pPr>
            <a:r>
              <a:rPr lang="pt-BR" sz="1600" dirty="0" smtClean="0"/>
              <a:t>Receitas </a:t>
            </a:r>
            <a:r>
              <a:rPr lang="pt-BR" sz="1600" dirty="0"/>
              <a:t>das contribuições sobre concurso de </a:t>
            </a:r>
            <a:r>
              <a:rPr lang="pt-BR" sz="1600" dirty="0" smtClean="0"/>
              <a:t>prognósticos e Receitas </a:t>
            </a:r>
            <a:r>
              <a:rPr lang="pt-BR" sz="1600" dirty="0"/>
              <a:t>próprias de todos os órgãos e entidades que participam desse Orçamento. </a:t>
            </a: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51</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02754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52</a:t>
            </a:fld>
            <a:endParaRPr lang="pt-B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3" y="332656"/>
            <a:ext cx="6470475" cy="664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102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53</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447" y="620689"/>
            <a:ext cx="78602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90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54</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04664"/>
            <a:ext cx="7200800" cy="620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0453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55</a:t>
            </a:fld>
            <a:endParaRPr lang="pt-BR"/>
          </a:p>
        </p:txBody>
      </p:sp>
      <p:sp>
        <p:nvSpPr>
          <p:cNvPr id="5" name="Espaço Reservado para Rodapé 4"/>
          <p:cNvSpPr>
            <a:spLocks noGrp="1"/>
          </p:cNvSpPr>
          <p:nvPr>
            <p:ph type="ftr" sz="quarter" idx="11"/>
          </p:nvPr>
        </p:nvSpPr>
        <p:spPr/>
        <p:txBody>
          <a:bodyPr/>
          <a:lstStyle/>
          <a:p>
            <a:r>
              <a:rPr lang="pt-BR" smtClean="0"/>
              <a:t>PREVIDÊNCIA: REFORMAR PARA EXCLUIR? </a:t>
            </a:r>
            <a:endParaRPr lang="pt-B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68192"/>
            <a:ext cx="7056784" cy="638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038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764704"/>
            <a:ext cx="7776864" cy="6001643"/>
          </a:xfrm>
          <a:prstGeom prst="rect">
            <a:avLst/>
          </a:prstGeom>
        </p:spPr>
        <p:txBody>
          <a:bodyPr wrap="square">
            <a:spAutoFit/>
          </a:bodyPr>
          <a:lstStyle/>
          <a:p>
            <a:r>
              <a:rPr lang="pt-BR" sz="2400" b="1" dirty="0"/>
              <a:t>De onde vem o suposto “déficit” da </a:t>
            </a:r>
            <a:r>
              <a:rPr lang="pt-BR" sz="2400" b="1" dirty="0" smtClean="0"/>
              <a:t>Previdência</a:t>
            </a:r>
            <a:r>
              <a:rPr lang="pt-BR" sz="2400" b="1" dirty="0"/>
              <a:t>?</a:t>
            </a:r>
            <a:endParaRPr lang="pt-BR" sz="2400" dirty="0"/>
          </a:p>
          <a:p>
            <a:pPr fontAlgn="base"/>
            <a:endParaRPr lang="pt-BR" sz="2400" dirty="0" smtClean="0"/>
          </a:p>
          <a:p>
            <a:pPr fontAlgn="base"/>
            <a:r>
              <a:rPr lang="pt-BR" sz="2400" b="1" dirty="0" smtClean="0"/>
              <a:t>Se </a:t>
            </a:r>
            <a:r>
              <a:rPr lang="pt-BR" sz="2400" b="1" dirty="0"/>
              <a:t>a Previdência é parte da Seguridade Social; e se o Orçamento da Seguridade Social é superavitário; então, de onde vem o suposto déficit? </a:t>
            </a:r>
          </a:p>
          <a:p>
            <a:pPr fontAlgn="base"/>
            <a:endParaRPr lang="pt-BR" sz="2400" dirty="0" smtClean="0"/>
          </a:p>
          <a:p>
            <a:pPr fontAlgn="base"/>
            <a:r>
              <a:rPr lang="pt-BR" sz="2400" b="1" dirty="0" smtClean="0">
                <a:solidFill>
                  <a:srgbClr val="C00000"/>
                </a:solidFill>
              </a:rPr>
              <a:t>O </a:t>
            </a:r>
            <a:r>
              <a:rPr lang="pt-BR" sz="2400" b="1" dirty="0">
                <a:solidFill>
                  <a:srgbClr val="C00000"/>
                </a:solidFill>
              </a:rPr>
              <a:t>déficit vem da não contabilização da contribuição do governo como receita da </a:t>
            </a:r>
            <a:r>
              <a:rPr lang="pt-BR" sz="2400" b="1" dirty="0" smtClean="0">
                <a:solidFill>
                  <a:srgbClr val="C00000"/>
                </a:solidFill>
              </a:rPr>
              <a:t>Previdência</a:t>
            </a:r>
            <a:r>
              <a:rPr lang="pt-BR" sz="2400" b="1" dirty="0">
                <a:solidFill>
                  <a:srgbClr val="C00000"/>
                </a:solidFill>
              </a:rPr>
              <a:t>. </a:t>
            </a:r>
          </a:p>
          <a:p>
            <a:pPr fontAlgn="base"/>
            <a:endParaRPr lang="pt-BR" sz="2400" dirty="0" smtClean="0"/>
          </a:p>
          <a:p>
            <a:pPr fontAlgn="base"/>
            <a:r>
              <a:rPr lang="pt-BR" sz="2400" b="1" dirty="0" smtClean="0"/>
              <a:t>Para </a:t>
            </a:r>
            <a:r>
              <a:rPr lang="pt-BR" sz="2400" b="1" dirty="0"/>
              <a:t>o MPAS, as contribuições do governo, previstas no artigo 195 da CF-88, não são fontes de financiamento do RGPS. </a:t>
            </a:r>
          </a:p>
          <a:p>
            <a:pPr fontAlgn="base"/>
            <a:endParaRPr lang="pt-BR" sz="2400" dirty="0" smtClean="0"/>
          </a:p>
          <a:p>
            <a:pPr fontAlgn="base"/>
            <a:r>
              <a:rPr lang="pt-BR" sz="2400" b="1" dirty="0" smtClean="0"/>
              <a:t>Para </a:t>
            </a:r>
            <a:r>
              <a:rPr lang="pt-BR" sz="2400" b="1" dirty="0"/>
              <a:t>o </a:t>
            </a:r>
            <a:r>
              <a:rPr lang="pt-BR" sz="2400" b="1" dirty="0" smtClean="0"/>
              <a:t>MPAS. </a:t>
            </a:r>
            <a:r>
              <a:rPr lang="pt-BR" sz="2400" b="1" dirty="0" smtClean="0">
                <a:solidFill>
                  <a:srgbClr val="C00000"/>
                </a:solidFill>
              </a:rPr>
              <a:t>Desde 1989 </a:t>
            </a:r>
            <a:r>
              <a:rPr lang="pt-BR" sz="2400" b="1" dirty="0">
                <a:solidFill>
                  <a:srgbClr val="C00000"/>
                </a:solidFill>
              </a:rPr>
              <a:t>a </a:t>
            </a:r>
            <a:r>
              <a:rPr lang="pt-BR" sz="2400" b="1" dirty="0" smtClean="0">
                <a:solidFill>
                  <a:srgbClr val="C00000"/>
                </a:solidFill>
              </a:rPr>
              <a:t>Previdência </a:t>
            </a:r>
            <a:r>
              <a:rPr lang="pt-BR" sz="2400" b="1" dirty="0">
                <a:solidFill>
                  <a:srgbClr val="C00000"/>
                </a:solidFill>
              </a:rPr>
              <a:t>não faz parte da Seguridade Social</a:t>
            </a:r>
            <a:r>
              <a:rPr lang="pt-BR" sz="2400" dirty="0">
                <a:solidFill>
                  <a:srgbClr val="C00000"/>
                </a:solidFill>
              </a:rPr>
              <a:t>. </a:t>
            </a:r>
          </a:p>
          <a:p>
            <a:pPr fontAlgn="base"/>
            <a:endParaRPr lang="pt-BR" sz="2400" dirty="0" smtClean="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56</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763964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620688"/>
            <a:ext cx="8130480" cy="5551512"/>
          </a:xfrm>
        </p:spPr>
        <p:txBody>
          <a:bodyPr>
            <a:noAutofit/>
          </a:bodyPr>
          <a:lstStyle/>
          <a:p>
            <a:r>
              <a:rPr lang="pt-BR" sz="2800" b="1" dirty="0" smtClean="0">
                <a:solidFill>
                  <a:schemeClr val="accent1">
                    <a:lumMod val="75000"/>
                  </a:schemeClr>
                </a:solidFill>
                <a:latin typeface="+mn-lt"/>
              </a:rPr>
              <a:t>Pedalada Constitucional</a:t>
            </a:r>
            <a:r>
              <a:rPr lang="pt-BR" sz="2400" b="1" dirty="0" smtClean="0">
                <a:solidFill>
                  <a:srgbClr val="C00000"/>
                </a:solidFill>
                <a:latin typeface="+mn-lt"/>
              </a:rPr>
              <a:t/>
            </a:r>
            <a:br>
              <a:rPr lang="pt-BR" sz="2400" b="1" dirty="0" smtClean="0">
                <a:solidFill>
                  <a:srgbClr val="C00000"/>
                </a:solidFill>
                <a:latin typeface="+mn-lt"/>
              </a:rPr>
            </a:br>
            <a:r>
              <a:rPr lang="pt-BR" sz="2400" b="1" dirty="0" smtClean="0">
                <a:solidFill>
                  <a:srgbClr val="C00000"/>
                </a:solidFill>
                <a:latin typeface="+mn-lt"/>
              </a:rPr>
              <a:t/>
            </a:r>
            <a:br>
              <a:rPr lang="pt-BR" sz="2400" b="1" dirty="0" smtClean="0">
                <a:solidFill>
                  <a:srgbClr val="C00000"/>
                </a:solidFill>
                <a:latin typeface="+mn-lt"/>
              </a:rPr>
            </a:br>
            <a:r>
              <a:rPr lang="pt-BR" sz="2400" b="1" dirty="0" smtClean="0">
                <a:solidFill>
                  <a:srgbClr val="1E3472"/>
                </a:solidFill>
                <a:latin typeface="+mn-lt"/>
              </a:rPr>
              <a:t>“Déficit” da Previdência (INSS): a Previdência não faz parte da Seguridade?</a:t>
            </a:r>
            <a:br>
              <a:rPr lang="pt-BR" sz="2400" b="1" dirty="0" smtClean="0">
                <a:solidFill>
                  <a:srgbClr val="1E3472"/>
                </a:solidFill>
                <a:latin typeface="+mn-lt"/>
              </a:rPr>
            </a:br>
            <a:r>
              <a:rPr lang="pt-BR" sz="2400" dirty="0" smtClean="0">
                <a:latin typeface="+mn-lt"/>
              </a:rPr>
              <a:t/>
            </a:r>
            <a:br>
              <a:rPr lang="pt-BR" sz="2400" dirty="0" smtClean="0">
                <a:latin typeface="+mn-lt"/>
              </a:rPr>
            </a:br>
            <a:r>
              <a:rPr lang="pt-BR" sz="2400" dirty="0" smtClean="0">
                <a:latin typeface="+mn-lt"/>
              </a:rPr>
              <a:t/>
            </a:r>
            <a:br>
              <a:rPr lang="pt-BR" sz="2400" dirty="0" smtClean="0">
                <a:latin typeface="+mn-lt"/>
              </a:rPr>
            </a:br>
            <a:r>
              <a:rPr lang="pt-BR" sz="2800" b="1" dirty="0" smtClean="0">
                <a:solidFill>
                  <a:schemeClr val="accent1">
                    <a:lumMod val="75000"/>
                  </a:schemeClr>
                </a:solidFill>
                <a:latin typeface="+mn-lt"/>
              </a:rPr>
              <a:t>Contabilidade Criativa</a:t>
            </a:r>
            <a:r>
              <a:rPr lang="pt-BR" sz="2800" dirty="0" smtClean="0">
                <a:solidFill>
                  <a:schemeClr val="accent1">
                    <a:lumMod val="75000"/>
                  </a:schemeClr>
                </a:solidFill>
                <a:latin typeface="+mn-lt"/>
              </a:rPr>
              <a:t/>
            </a:r>
            <a:br>
              <a:rPr lang="pt-BR" sz="2800" dirty="0" smtClean="0">
                <a:solidFill>
                  <a:schemeClr val="accent1">
                    <a:lumMod val="75000"/>
                  </a:schemeClr>
                </a:solidFill>
                <a:latin typeface="+mn-lt"/>
              </a:rPr>
            </a:br>
            <a:r>
              <a:rPr lang="pt-BR" sz="2400" dirty="0" smtClean="0">
                <a:solidFill>
                  <a:schemeClr val="accent1">
                    <a:lumMod val="75000"/>
                  </a:schemeClr>
                </a:solidFill>
                <a:latin typeface="+mn-lt"/>
              </a:rPr>
              <a:t/>
            </a:r>
            <a:br>
              <a:rPr lang="pt-BR" sz="2400" dirty="0" smtClean="0">
                <a:solidFill>
                  <a:schemeClr val="accent1">
                    <a:lumMod val="75000"/>
                  </a:schemeClr>
                </a:solidFill>
                <a:latin typeface="+mn-lt"/>
              </a:rPr>
            </a:br>
            <a:r>
              <a:rPr lang="pt-BR" sz="2400" dirty="0" smtClean="0">
                <a:solidFill>
                  <a:srgbClr val="1E3472"/>
                </a:solidFill>
                <a:latin typeface="+mn-lt"/>
              </a:rPr>
              <a:t>“</a:t>
            </a:r>
            <a:r>
              <a:rPr lang="pt-BR" sz="2400" b="1" dirty="0" smtClean="0">
                <a:solidFill>
                  <a:srgbClr val="1E3472"/>
                </a:solidFill>
                <a:latin typeface="+mn-lt"/>
              </a:rPr>
              <a:t>Déficit” da Seguridade Social: o RPPS é  parte da Seguridade?  </a:t>
            </a:r>
            <a:r>
              <a:rPr lang="pt-BR" sz="2400" dirty="0" smtClean="0">
                <a:latin typeface="+mn-lt"/>
              </a:rPr>
              <a:t/>
            </a:r>
            <a:br>
              <a:rPr lang="pt-BR" sz="2400" dirty="0" smtClean="0">
                <a:latin typeface="+mn-lt"/>
              </a:rPr>
            </a:br>
            <a:r>
              <a:rPr lang="pt-BR" sz="2400" dirty="0" smtClean="0">
                <a:latin typeface="+mn-lt"/>
              </a:rPr>
              <a:t/>
            </a:r>
            <a:br>
              <a:rPr lang="pt-BR" sz="2400" dirty="0" smtClean="0">
                <a:latin typeface="+mn-lt"/>
              </a:rPr>
            </a:br>
            <a:r>
              <a:rPr lang="pt-BR" sz="2400" dirty="0">
                <a:latin typeface="+mn-lt"/>
              </a:rPr>
              <a:t/>
            </a:r>
            <a:br>
              <a:rPr lang="pt-BR" sz="2400" dirty="0">
                <a:latin typeface="+mn-lt"/>
              </a:rPr>
            </a:br>
            <a:r>
              <a:rPr lang="pt-BR" sz="3200" b="1" dirty="0" smtClean="0">
                <a:solidFill>
                  <a:schemeClr val="tx1"/>
                </a:solidFill>
                <a:latin typeface="+mn-lt"/>
              </a:rPr>
              <a:t>O importante posicionamento da OAB Nacional</a:t>
            </a:r>
            <a:endParaRPr lang="pt-BR" sz="2400" b="1" dirty="0">
              <a:solidFill>
                <a:schemeClr val="tx1"/>
              </a:solidFill>
              <a:latin typeface="+mn-lt"/>
            </a:endParaRPr>
          </a:p>
        </p:txBody>
      </p:sp>
      <p:sp>
        <p:nvSpPr>
          <p:cNvPr id="5" name="Espaço Reservado para Número de Slide 4"/>
          <p:cNvSpPr>
            <a:spLocks noGrp="1"/>
          </p:cNvSpPr>
          <p:nvPr>
            <p:ph type="sldNum" sz="quarter" idx="12"/>
          </p:nvPr>
        </p:nvSpPr>
        <p:spPr/>
        <p:txBody>
          <a:bodyPr>
            <a:normAutofit/>
          </a:bodyPr>
          <a:lstStyle/>
          <a:p>
            <a:fld id="{E2DF291B-D7C1-4210-97AF-064ED7016919}" type="slidenum">
              <a:rPr lang="pt-BR" smtClean="0"/>
              <a:t>57</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3530772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610136"/>
            <a:ext cx="8640960" cy="2000548"/>
          </a:xfrm>
          <a:prstGeom prst="rect">
            <a:avLst/>
          </a:prstGeom>
        </p:spPr>
        <p:txBody>
          <a:bodyPr wrap="square">
            <a:spAutoFit/>
          </a:bodyPr>
          <a:lstStyle/>
          <a:p>
            <a:pPr marL="0" lvl="1"/>
            <a:r>
              <a:rPr lang="pt-BR" sz="3200" b="1" dirty="0" smtClean="0"/>
              <a:t>As inconsistências do “modelo” de projeção atuarial” do governo brasileiro</a:t>
            </a:r>
          </a:p>
          <a:p>
            <a:pPr marL="0" lvl="1"/>
            <a:endParaRPr lang="pt-BR" sz="2000" dirty="0" smtClean="0"/>
          </a:p>
          <a:p>
            <a:pPr marL="0" lvl="1"/>
            <a:endParaRPr lang="pt-BR" sz="2000" dirty="0"/>
          </a:p>
          <a:p>
            <a:pPr marL="0" lvl="1"/>
            <a:endParaRPr lang="pt-BR" sz="2000" dirty="0" smtClean="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58</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pic>
        <p:nvPicPr>
          <p:cNvPr id="7" name="Picture 3" descr="part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35" y="2907610"/>
            <a:ext cx="8821146" cy="281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399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610136"/>
            <a:ext cx="8640960" cy="4124206"/>
          </a:xfrm>
          <a:prstGeom prst="rect">
            <a:avLst/>
          </a:prstGeom>
        </p:spPr>
        <p:txBody>
          <a:bodyPr wrap="square">
            <a:spAutoFit/>
          </a:bodyPr>
          <a:lstStyle/>
          <a:p>
            <a:pPr marL="0" lvl="1"/>
            <a:endParaRPr lang="pt-BR" sz="2000" dirty="0" smtClean="0"/>
          </a:p>
          <a:p>
            <a:r>
              <a:rPr lang="pt-BR" sz="2800" b="1" dirty="0"/>
              <a:t>Quais são as variáveis utilizadas? </a:t>
            </a:r>
            <a:endParaRPr lang="pt-BR" sz="2800" b="1" dirty="0" smtClean="0"/>
          </a:p>
          <a:p>
            <a:endParaRPr lang="pt-BR" sz="2800" b="1" dirty="0" smtClean="0">
              <a:solidFill>
                <a:schemeClr val="tx1">
                  <a:lumMod val="50000"/>
                  <a:lumOff val="50000"/>
                </a:schemeClr>
              </a:solidFill>
            </a:endParaRPr>
          </a:p>
          <a:p>
            <a:r>
              <a:rPr lang="pt-BR" sz="2800" b="1" dirty="0" smtClean="0">
                <a:solidFill>
                  <a:schemeClr val="tx1">
                    <a:lumMod val="50000"/>
                    <a:lumOff val="50000"/>
                  </a:schemeClr>
                </a:solidFill>
              </a:rPr>
              <a:t>Quais </a:t>
            </a:r>
            <a:r>
              <a:rPr lang="pt-BR" sz="2800" b="1" dirty="0">
                <a:solidFill>
                  <a:schemeClr val="tx1">
                    <a:lumMod val="50000"/>
                    <a:lumOff val="50000"/>
                  </a:schemeClr>
                </a:solidFill>
              </a:rPr>
              <a:t>premissas embasam a projeção de cenários para 2060? </a:t>
            </a:r>
            <a:endParaRPr lang="pt-BR" sz="2800" b="1" dirty="0" smtClean="0">
              <a:solidFill>
                <a:schemeClr val="tx1">
                  <a:lumMod val="50000"/>
                  <a:lumOff val="50000"/>
                </a:schemeClr>
              </a:solidFill>
            </a:endParaRPr>
          </a:p>
          <a:p>
            <a:endParaRPr lang="pt-BR" sz="2800" b="1" dirty="0" smtClean="0"/>
          </a:p>
          <a:p>
            <a:r>
              <a:rPr lang="pt-BR" sz="2800" b="1" dirty="0" smtClean="0"/>
              <a:t>Quão </a:t>
            </a:r>
            <a:r>
              <a:rPr lang="pt-BR" sz="2800" b="1" dirty="0"/>
              <a:t>acuradas são as projeções financeiras e atuariais do RGPS que servem de base para as profecias dos críticos da Previdência</a:t>
            </a:r>
            <a:r>
              <a:rPr lang="pt-BR" sz="2800" b="1" dirty="0" smtClean="0"/>
              <a:t>?</a:t>
            </a:r>
            <a:r>
              <a:rPr lang="pt-BR" dirty="0"/>
              <a:t/>
            </a:r>
            <a:br>
              <a:rPr lang="pt-BR" dirty="0"/>
            </a:br>
            <a:endParaRPr lang="pt-BR" dirty="0"/>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59</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908479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6600" b="1" dirty="0" smtClean="0"/>
              <a:t>1.</a:t>
            </a:r>
            <a:endParaRPr lang="pt-BR" sz="6600" b="1" dirty="0"/>
          </a:p>
        </p:txBody>
      </p:sp>
      <p:sp>
        <p:nvSpPr>
          <p:cNvPr id="5" name="Título 1"/>
          <p:cNvSpPr>
            <a:spLocks noGrp="1"/>
          </p:cNvSpPr>
          <p:nvPr>
            <p:ph type="subTitle" idx="1"/>
          </p:nvPr>
        </p:nvSpPr>
        <p:spPr/>
        <p:txBody>
          <a:bodyPr>
            <a:noAutofit/>
          </a:bodyPr>
          <a:lstStyle/>
          <a:p>
            <a:pPr lvl="0"/>
            <a:r>
              <a:rPr lang="pt-BR" sz="3200" b="1" dirty="0" smtClean="0"/>
              <a:t>Contexto </a:t>
            </a:r>
            <a:r>
              <a:rPr lang="pt-BR" sz="3200" b="1" dirty="0"/>
              <a:t>mais amplo da reforma da Previdência e da Seguridade Social.</a:t>
            </a:r>
            <a:br>
              <a:rPr lang="pt-BR" sz="3200" b="1" dirty="0"/>
            </a:br>
            <a:endParaRPr lang="pt-BR" sz="3200" dirty="0"/>
          </a:p>
        </p:txBody>
      </p:sp>
    </p:spTree>
    <p:extLst>
      <p:ext uri="{BB962C8B-B14F-4D97-AF65-F5344CB8AC3E}">
        <p14:creationId xmlns:p14="http://schemas.microsoft.com/office/powerpoint/2010/main" val="2484608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60</a:t>
            </a:fld>
            <a:endParaRPr lang="pt-B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8680"/>
            <a:ext cx="7920880" cy="588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71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61</a:t>
            </a:fld>
            <a:endParaRPr lang="pt-B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39160"/>
            <a:ext cx="8136904" cy="603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773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62</a:t>
            </a:fld>
            <a:endParaRPr lang="pt-B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48680"/>
            <a:ext cx="8352928" cy="63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577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63</a:t>
            </a:fld>
            <a:endParaRPr lang="pt-B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4704"/>
            <a:ext cx="8280920" cy="593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76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977103737"/>
              </p:ext>
            </p:extLst>
          </p:nvPr>
        </p:nvGraphicFramePr>
        <p:xfrm>
          <a:off x="467544" y="476672"/>
          <a:ext cx="7848872" cy="6120680"/>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Número de Slide 4"/>
          <p:cNvSpPr>
            <a:spLocks noGrp="1"/>
          </p:cNvSpPr>
          <p:nvPr>
            <p:ph type="sldNum" sz="quarter" idx="12"/>
          </p:nvPr>
        </p:nvSpPr>
        <p:spPr/>
        <p:txBody>
          <a:bodyPr/>
          <a:lstStyle/>
          <a:p>
            <a:fld id="{E2DF291B-D7C1-4210-97AF-064ED7016919}" type="slidenum">
              <a:rPr lang="pt-BR" smtClean="0"/>
              <a:t>64</a:t>
            </a:fld>
            <a:endParaRPr lang="pt-BR"/>
          </a:p>
        </p:txBody>
      </p:sp>
      <p:sp>
        <p:nvSpPr>
          <p:cNvPr id="6" name="Espaço Reservado para Rodapé 5"/>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670617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1371600"/>
            <a:ext cx="7850832" cy="1697359"/>
          </a:xfrm>
        </p:spPr>
        <p:txBody>
          <a:bodyPr/>
          <a:lstStyle/>
          <a:p>
            <a:r>
              <a:rPr lang="pt-BR" sz="4400" b="1" dirty="0" smtClean="0"/>
              <a:t>5.3. </a:t>
            </a:r>
            <a:br>
              <a:rPr lang="pt-BR" sz="4400" b="1" dirty="0" smtClean="0"/>
            </a:br>
            <a:endParaRPr lang="pt-BR" sz="4400" b="1" dirty="0"/>
          </a:p>
        </p:txBody>
      </p:sp>
      <p:sp>
        <p:nvSpPr>
          <p:cNvPr id="5" name="Título 1"/>
          <p:cNvSpPr>
            <a:spLocks noGrp="1"/>
          </p:cNvSpPr>
          <p:nvPr>
            <p:ph type="subTitle" idx="1"/>
          </p:nvPr>
        </p:nvSpPr>
        <p:spPr>
          <a:xfrm>
            <a:off x="611560" y="3789040"/>
            <a:ext cx="7632848" cy="2376264"/>
          </a:xfrm>
        </p:spPr>
        <p:txBody>
          <a:bodyPr>
            <a:normAutofit/>
          </a:bodyPr>
          <a:lstStyle/>
          <a:p>
            <a:pPr lvl="0"/>
            <a:endParaRPr lang="pt-BR" sz="3200" b="1" dirty="0"/>
          </a:p>
          <a:p>
            <a:r>
              <a:rPr lang="pt-BR" sz="3600" b="1" dirty="0" smtClean="0"/>
              <a:t>O </a:t>
            </a:r>
            <a:r>
              <a:rPr lang="pt-BR" sz="3600" b="1" dirty="0"/>
              <a:t>MITO </a:t>
            </a:r>
            <a:r>
              <a:rPr lang="pt-BR" sz="3600" b="1" dirty="0" smtClean="0"/>
              <a:t>de que a Previdência </a:t>
            </a:r>
            <a:r>
              <a:rPr lang="pt-BR" sz="3600" b="1" dirty="0"/>
              <a:t>é “o maior item do gasto público</a:t>
            </a:r>
            <a:r>
              <a:rPr lang="pt-BR" sz="3600" b="1" dirty="0" smtClean="0"/>
              <a:t>”</a:t>
            </a:r>
            <a:endParaRPr lang="pt-BR" sz="3200" b="1" dirty="0" smtClean="0">
              <a:solidFill>
                <a:srgbClr val="002060"/>
              </a:solidFill>
            </a:endParaRPr>
          </a:p>
          <a:p>
            <a:endParaRPr lang="pt-BR" sz="3200" dirty="0">
              <a:solidFill>
                <a:srgbClr val="002060"/>
              </a:solidFill>
            </a:endParaRPr>
          </a:p>
          <a:p>
            <a:pPr lvl="0"/>
            <a:endParaRPr lang="pt-BR" sz="3200" b="1" dirty="0" smtClean="0"/>
          </a:p>
          <a:p>
            <a:pPr lvl="0"/>
            <a:endParaRPr lang="pt-BR" sz="3200" b="1" dirty="0"/>
          </a:p>
          <a:p>
            <a:pPr lvl="0"/>
            <a:endParaRPr lang="pt-BR" sz="3200" b="1" dirty="0" smtClean="0"/>
          </a:p>
        </p:txBody>
      </p:sp>
    </p:spTree>
    <p:extLst>
      <p:ext uri="{BB962C8B-B14F-4D97-AF65-F5344CB8AC3E}">
        <p14:creationId xmlns:p14="http://schemas.microsoft.com/office/powerpoint/2010/main" val="4239815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66</a:t>
            </a:fld>
            <a:endParaRPr lang="pt-B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82114"/>
            <a:ext cx="7632848" cy="613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7570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67</a:t>
            </a:fld>
            <a:endParaRPr lang="pt-B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96875"/>
            <a:ext cx="6696744" cy="640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577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1371600"/>
            <a:ext cx="7850832" cy="1697359"/>
          </a:xfrm>
        </p:spPr>
        <p:txBody>
          <a:bodyPr/>
          <a:lstStyle/>
          <a:p>
            <a:r>
              <a:rPr lang="pt-BR" sz="4400" b="1" dirty="0" smtClean="0"/>
              <a:t>5.4. </a:t>
            </a:r>
            <a:br>
              <a:rPr lang="pt-BR" sz="4400" b="1" dirty="0" smtClean="0"/>
            </a:br>
            <a:endParaRPr lang="pt-BR" sz="4400" b="1" dirty="0"/>
          </a:p>
        </p:txBody>
      </p:sp>
      <p:sp>
        <p:nvSpPr>
          <p:cNvPr id="5" name="Título 1"/>
          <p:cNvSpPr>
            <a:spLocks noGrp="1"/>
          </p:cNvSpPr>
          <p:nvPr>
            <p:ph type="subTitle" idx="1"/>
          </p:nvPr>
        </p:nvSpPr>
        <p:spPr>
          <a:xfrm>
            <a:off x="611560" y="3789040"/>
            <a:ext cx="7632848" cy="2376264"/>
          </a:xfrm>
        </p:spPr>
        <p:txBody>
          <a:bodyPr>
            <a:normAutofit/>
          </a:bodyPr>
          <a:lstStyle/>
          <a:p>
            <a:pPr lvl="0"/>
            <a:endParaRPr lang="pt-BR" sz="3200" b="1" dirty="0"/>
          </a:p>
          <a:p>
            <a:r>
              <a:rPr lang="pt-BR" sz="3600" b="1" dirty="0" smtClean="0"/>
              <a:t>O MITO DA “CATÁTROFE” DEMOGRÁFICA</a:t>
            </a:r>
          </a:p>
          <a:p>
            <a:endParaRPr lang="pt-BR" sz="3200" b="1" dirty="0" smtClean="0">
              <a:solidFill>
                <a:srgbClr val="002060"/>
              </a:solidFill>
            </a:endParaRPr>
          </a:p>
          <a:p>
            <a:endParaRPr lang="pt-BR" sz="3200" dirty="0">
              <a:solidFill>
                <a:srgbClr val="002060"/>
              </a:solidFill>
            </a:endParaRPr>
          </a:p>
          <a:p>
            <a:pPr lvl="0"/>
            <a:endParaRPr lang="pt-BR" sz="3200" b="1" dirty="0" smtClean="0"/>
          </a:p>
          <a:p>
            <a:pPr lvl="0"/>
            <a:endParaRPr lang="pt-BR" sz="3200" b="1" dirty="0"/>
          </a:p>
          <a:p>
            <a:pPr lvl="0"/>
            <a:endParaRPr lang="pt-BR" sz="3200" b="1" dirty="0" smtClean="0"/>
          </a:p>
        </p:txBody>
      </p:sp>
    </p:spTree>
    <p:extLst>
      <p:ext uri="{BB962C8B-B14F-4D97-AF65-F5344CB8AC3E}">
        <p14:creationId xmlns:p14="http://schemas.microsoft.com/office/powerpoint/2010/main" val="643877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48680"/>
            <a:ext cx="8712968" cy="648072"/>
          </a:xfrm>
          <a:ln>
            <a:noFill/>
            <a:prstDash val="sysDash"/>
          </a:ln>
        </p:spPr>
        <p:txBody>
          <a:bodyPr>
            <a:normAutofit fontScale="90000"/>
          </a:bodyPr>
          <a:lstStyle/>
          <a:p>
            <a:r>
              <a:rPr lang="pt-BR" sz="2800" b="1" dirty="0" smtClean="0">
                <a:solidFill>
                  <a:srgbClr val="1E3472"/>
                </a:solidFill>
              </a:rPr>
              <a:t/>
            </a:r>
            <a:br>
              <a:rPr lang="pt-BR" sz="2800" b="1" dirty="0" smtClean="0">
                <a:solidFill>
                  <a:srgbClr val="1E3472"/>
                </a:solidFill>
              </a:rPr>
            </a:br>
            <a:endParaRPr lang="pt-BR" sz="2800" b="1" dirty="0">
              <a:solidFill>
                <a:srgbClr val="1E3472"/>
              </a:solidFill>
            </a:endParaRPr>
          </a:p>
        </p:txBody>
      </p:sp>
      <p:sp>
        <p:nvSpPr>
          <p:cNvPr id="3" name="Espaço Reservado para Conteúdo 2"/>
          <p:cNvSpPr>
            <a:spLocks noGrp="1"/>
          </p:cNvSpPr>
          <p:nvPr>
            <p:ph idx="1"/>
          </p:nvPr>
        </p:nvSpPr>
        <p:spPr>
          <a:xfrm>
            <a:off x="395536" y="1268760"/>
            <a:ext cx="8208912" cy="5040560"/>
          </a:xfrm>
          <a:solidFill>
            <a:schemeClr val="accent1">
              <a:lumMod val="40000"/>
              <a:lumOff val="60000"/>
            </a:schemeClr>
          </a:solidFill>
          <a:ln w="3175">
            <a:solidFill>
              <a:schemeClr val="tx1"/>
            </a:solidFill>
            <a:prstDash val="sysDot"/>
          </a:ln>
        </p:spPr>
        <p:txBody>
          <a:bodyPr>
            <a:normAutofit/>
          </a:bodyPr>
          <a:lstStyle/>
          <a:p>
            <a:pPr marL="0" indent="0">
              <a:buNone/>
            </a:pPr>
            <a:endParaRPr lang="pt-BR" sz="1800" dirty="0" smtClean="0"/>
          </a:p>
          <a:p>
            <a:pPr marL="0" indent="0">
              <a:buNone/>
            </a:pPr>
            <a:r>
              <a:rPr lang="pt-BR" b="1" dirty="0" smtClean="0"/>
              <a:t>A  </a:t>
            </a:r>
            <a:r>
              <a:rPr lang="pt-BR" b="1" dirty="0"/>
              <a:t>longevidade é desejável	</a:t>
            </a:r>
            <a:endParaRPr lang="pt-BR" b="1" dirty="0" smtClean="0"/>
          </a:p>
          <a:p>
            <a:pPr marL="0" indent="0">
              <a:buNone/>
            </a:pPr>
            <a:endParaRPr lang="pt-BR" b="1" dirty="0" smtClean="0"/>
          </a:p>
          <a:p>
            <a:pPr marL="0" indent="0">
              <a:buNone/>
            </a:pPr>
            <a:r>
              <a:rPr lang="pt-BR" b="1" dirty="0" smtClean="0"/>
              <a:t>Muitos países enfrentaram o problema sem destruir seus sistemas de proteção</a:t>
            </a:r>
          </a:p>
          <a:p>
            <a:pPr marL="0" indent="0">
              <a:buNone/>
            </a:pPr>
            <a:endParaRPr lang="pt-BR" b="1" dirty="0" smtClean="0"/>
          </a:p>
          <a:p>
            <a:pPr marL="0" indent="0">
              <a:buNone/>
            </a:pPr>
            <a:r>
              <a:rPr lang="pt-BR" b="1" dirty="0" smtClean="0"/>
              <a:t>Não temos capacidade de planejar um problema que ocorrerá daqui a 40 anos?</a:t>
            </a:r>
          </a:p>
          <a:p>
            <a:pPr marL="0" indent="0">
              <a:buNone/>
            </a:pPr>
            <a:endParaRPr lang="pt-BR" b="1" dirty="0" smtClean="0"/>
          </a:p>
          <a:p>
            <a:pPr marL="0" indent="0">
              <a:buNone/>
            </a:pPr>
            <a:r>
              <a:rPr lang="pt-BR" b="1" dirty="0" smtClean="0"/>
              <a:t>Acréscimo de gasto de 7,5% do PIB para 12% do PIB (Experiência Internacional)</a:t>
            </a:r>
          </a:p>
          <a:p>
            <a:pPr marL="0" indent="0">
              <a:buNone/>
            </a:pPr>
            <a:endParaRPr lang="pt-BR" b="1" dirty="0"/>
          </a:p>
          <a:p>
            <a:pPr marL="0" indent="0">
              <a:buNone/>
            </a:pPr>
            <a:endParaRPr lang="pt-BR" b="1" dirty="0" smtClean="0"/>
          </a:p>
        </p:txBody>
      </p:sp>
      <p:sp>
        <p:nvSpPr>
          <p:cNvPr id="6" name="Espaço Reservado para Número de Slide 5"/>
          <p:cNvSpPr>
            <a:spLocks noGrp="1"/>
          </p:cNvSpPr>
          <p:nvPr>
            <p:ph type="sldNum" sz="quarter" idx="12"/>
          </p:nvPr>
        </p:nvSpPr>
        <p:spPr/>
        <p:txBody>
          <a:bodyPr>
            <a:normAutofit/>
          </a:bodyPr>
          <a:lstStyle/>
          <a:p>
            <a:fld id="{E2DF291B-D7C1-4210-97AF-064ED7016919}" type="slidenum">
              <a:rPr lang="pt-BR" smtClean="0"/>
              <a:t>69</a:t>
            </a:fld>
            <a:endParaRPr lang="pt-BR"/>
          </a:p>
        </p:txBody>
      </p:sp>
      <p:sp>
        <p:nvSpPr>
          <p:cNvPr id="8" name="Espaço Reservado para Rodapé 7"/>
          <p:cNvSpPr>
            <a:spLocks noGrp="1"/>
          </p:cNvSpPr>
          <p:nvPr>
            <p:ph type="ftr" sz="quarter" idx="11"/>
          </p:nvPr>
        </p:nvSpPr>
        <p:spPr/>
        <p:txBody>
          <a:bodyPr/>
          <a:lstStyle/>
          <a:p>
            <a:r>
              <a:rPr lang="pt-BR" smtClean="0"/>
              <a:t>PREVIDÊNCIA: REFORMAR PARA EXCLUIR? </a:t>
            </a:r>
            <a:endParaRPr lang="pt-BR"/>
          </a:p>
        </p:txBody>
      </p:sp>
    </p:spTree>
    <p:extLst>
      <p:ext uri="{BB962C8B-B14F-4D97-AF65-F5344CB8AC3E}">
        <p14:creationId xmlns:p14="http://schemas.microsoft.com/office/powerpoint/2010/main" val="204582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a:t>
            </a:fld>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35292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779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70</a:t>
            </a:fld>
            <a:endParaRPr lang="pt-BR"/>
          </a:p>
        </p:txBody>
      </p:sp>
      <p:sp>
        <p:nvSpPr>
          <p:cNvPr id="4" name="Retângulo 3"/>
          <p:cNvSpPr/>
          <p:nvPr/>
        </p:nvSpPr>
        <p:spPr>
          <a:xfrm>
            <a:off x="1691680" y="1844824"/>
            <a:ext cx="5616624" cy="3231654"/>
          </a:xfrm>
          <a:prstGeom prst="rect">
            <a:avLst/>
          </a:prstGeom>
        </p:spPr>
        <p:txBody>
          <a:bodyPr wrap="square">
            <a:spAutoFit/>
          </a:bodyPr>
          <a:lstStyle/>
          <a:p>
            <a:r>
              <a:rPr lang="pt-BR" sz="2800" b="1" u="sng" dirty="0"/>
              <a:t>Alternativas hoje para cobrir um </a:t>
            </a:r>
            <a:r>
              <a:rPr lang="pt-BR" sz="2800" b="1" u="sng" dirty="0" smtClean="0"/>
              <a:t>acréscimo </a:t>
            </a:r>
            <a:r>
              <a:rPr lang="pt-BR" sz="2800" b="1" u="sng" dirty="0"/>
              <a:t>de 5% do PIB:</a:t>
            </a:r>
          </a:p>
          <a:p>
            <a:endParaRPr lang="pt-BR" sz="2800" b="1" dirty="0"/>
          </a:p>
          <a:p>
            <a:r>
              <a:rPr lang="pt-BR" sz="2400" b="1" dirty="0"/>
              <a:t>Juros – </a:t>
            </a:r>
            <a:r>
              <a:rPr lang="pt-BR" sz="2400" b="1" dirty="0">
                <a:solidFill>
                  <a:srgbClr val="C00000"/>
                </a:solidFill>
              </a:rPr>
              <a:t>8,5% do PIB</a:t>
            </a:r>
          </a:p>
          <a:p>
            <a:r>
              <a:rPr lang="pt-BR" sz="2400" b="1" dirty="0"/>
              <a:t>Isenções fiscais – </a:t>
            </a:r>
            <a:r>
              <a:rPr lang="pt-BR" sz="2400" b="1" dirty="0">
                <a:solidFill>
                  <a:srgbClr val="C00000"/>
                </a:solidFill>
              </a:rPr>
              <a:t>4,1% do PIB</a:t>
            </a:r>
          </a:p>
          <a:p>
            <a:r>
              <a:rPr lang="pt-BR" sz="2400" b="1" dirty="0"/>
              <a:t>Sonegação Fiscal – </a:t>
            </a:r>
            <a:r>
              <a:rPr lang="pt-BR" sz="2400" b="1" dirty="0">
                <a:solidFill>
                  <a:srgbClr val="C00000"/>
                </a:solidFill>
              </a:rPr>
              <a:t>8,5% do </a:t>
            </a:r>
            <a:r>
              <a:rPr lang="pt-BR" sz="2400" b="1" dirty="0" smtClean="0">
                <a:solidFill>
                  <a:srgbClr val="C00000"/>
                </a:solidFill>
              </a:rPr>
              <a:t>PIB</a:t>
            </a:r>
          </a:p>
          <a:p>
            <a:endParaRPr lang="pt-BR" sz="2400" b="1" dirty="0">
              <a:solidFill>
                <a:srgbClr val="C00000"/>
              </a:solidFill>
            </a:endParaRPr>
          </a:p>
          <a:p>
            <a:r>
              <a:rPr lang="pt-BR" sz="2400" b="1" dirty="0" smtClean="0">
                <a:solidFill>
                  <a:srgbClr val="C00000"/>
                </a:solidFill>
              </a:rPr>
              <a:t>TOTAL: 21,1% do PIB</a:t>
            </a:r>
            <a:endParaRPr lang="pt-BR" sz="2400" b="1" dirty="0">
              <a:solidFill>
                <a:srgbClr val="C00000"/>
              </a:solidFill>
            </a:endParaRPr>
          </a:p>
        </p:txBody>
      </p:sp>
    </p:spTree>
    <p:extLst>
      <p:ext uri="{BB962C8B-B14F-4D97-AF65-F5344CB8AC3E}">
        <p14:creationId xmlns:p14="http://schemas.microsoft.com/office/powerpoint/2010/main" val="667766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71</a:t>
            </a:fld>
            <a:endParaRPr lang="pt-BR"/>
          </a:p>
        </p:txBody>
      </p:sp>
      <p:sp>
        <p:nvSpPr>
          <p:cNvPr id="4" name="Retângulo 3"/>
          <p:cNvSpPr/>
          <p:nvPr/>
        </p:nvSpPr>
        <p:spPr>
          <a:xfrm>
            <a:off x="809134" y="476672"/>
            <a:ext cx="7776864" cy="6247864"/>
          </a:xfrm>
          <a:prstGeom prst="rect">
            <a:avLst/>
          </a:prstGeom>
        </p:spPr>
        <p:txBody>
          <a:bodyPr wrap="square">
            <a:spAutoFit/>
          </a:bodyPr>
          <a:lstStyle/>
          <a:p>
            <a:r>
              <a:rPr lang="pt-BR" sz="2800" b="1" dirty="0" smtClean="0"/>
              <a:t>O </a:t>
            </a:r>
            <a:r>
              <a:rPr lang="pt-BR" sz="2800" b="1" dirty="0"/>
              <a:t>problema não é a demografia, e sim a ausência de projeto de desenvolvimento para o país.</a:t>
            </a:r>
          </a:p>
          <a:p>
            <a:endParaRPr lang="pt-BR" sz="2800" b="1" dirty="0"/>
          </a:p>
          <a:p>
            <a:pPr marL="285750" indent="-285750">
              <a:buFont typeface="Arial" panose="020B0604020202020204" pitchFamily="34" charset="0"/>
              <a:buChar char="•"/>
            </a:pPr>
            <a:r>
              <a:rPr lang="pt-BR" sz="2400" b="1" dirty="0"/>
              <a:t>A população em idade ativa cresce até 2060</a:t>
            </a:r>
          </a:p>
          <a:p>
            <a:pPr marL="285750" indent="-285750">
              <a:buFont typeface="Arial" panose="020B0604020202020204" pitchFamily="34" charset="0"/>
              <a:buChar char="•"/>
            </a:pPr>
            <a:endParaRPr lang="pt-BR" sz="2400" b="1" dirty="0"/>
          </a:p>
          <a:p>
            <a:pPr marL="285750" indent="-285750">
              <a:buFont typeface="Arial" panose="020B0604020202020204" pitchFamily="34" charset="0"/>
              <a:buChar char="•"/>
            </a:pPr>
            <a:r>
              <a:rPr lang="pt-BR" sz="2000" b="1" dirty="0" smtClean="0">
                <a:solidFill>
                  <a:schemeClr val="tx2">
                    <a:lumMod val="75000"/>
                  </a:schemeClr>
                </a:solidFill>
              </a:rPr>
              <a:t>IDOSOS (+65 ANOS) EM 2050 = 51 MILHÕES (IBGE)</a:t>
            </a:r>
          </a:p>
          <a:p>
            <a:pPr marL="285750" indent="-285750">
              <a:buFont typeface="Arial" panose="020B0604020202020204" pitchFamily="34" charset="0"/>
              <a:buChar char="•"/>
            </a:pPr>
            <a:endParaRPr lang="pt-BR" sz="2000" b="1" dirty="0" smtClean="0">
              <a:solidFill>
                <a:schemeClr val="tx2">
                  <a:lumMod val="75000"/>
                </a:schemeClr>
              </a:solidFill>
            </a:endParaRPr>
          </a:p>
          <a:p>
            <a:pPr marL="285750" indent="-285750">
              <a:buFont typeface="Arial" panose="020B0604020202020204" pitchFamily="34" charset="0"/>
              <a:buChar char="•"/>
            </a:pPr>
            <a:r>
              <a:rPr lang="pt-BR" sz="2000" b="1" dirty="0" smtClean="0">
                <a:solidFill>
                  <a:schemeClr val="tx2">
                    <a:lumMod val="75000"/>
                  </a:schemeClr>
                </a:solidFill>
              </a:rPr>
              <a:t>TRABALHADORES INFORMAIS EM 2017= 45 MILHÕES </a:t>
            </a:r>
          </a:p>
          <a:p>
            <a:pPr marL="285750" indent="-285750">
              <a:buFont typeface="Arial" panose="020B0604020202020204" pitchFamily="34" charset="0"/>
              <a:buChar char="•"/>
            </a:pPr>
            <a:endParaRPr lang="pt-BR" sz="2400" b="1" dirty="0" smtClean="0">
              <a:solidFill>
                <a:schemeClr val="tx2">
                  <a:lumMod val="75000"/>
                </a:schemeClr>
              </a:solidFill>
            </a:endParaRPr>
          </a:p>
          <a:p>
            <a:pPr marL="285750" indent="-285750">
              <a:buFont typeface="Arial" panose="020B0604020202020204" pitchFamily="34" charset="0"/>
              <a:buChar char="•"/>
            </a:pPr>
            <a:r>
              <a:rPr lang="pt-BR" sz="2400" b="1" dirty="0" smtClean="0">
                <a:solidFill>
                  <a:schemeClr val="accent4">
                    <a:lumMod val="60000"/>
                    <a:lumOff val="40000"/>
                  </a:schemeClr>
                </a:solidFill>
              </a:rPr>
              <a:t>QUAL O IMPACTO SOBRE AS RECEITAS DA PREVIDÊNCIA DA FORMALIZAÇÃO DE 450 MILHÕES DE TRABALHADORES INFORMAIS?</a:t>
            </a:r>
          </a:p>
          <a:p>
            <a:pPr marL="285750" indent="-285750">
              <a:buFont typeface="Arial" panose="020B0604020202020204" pitchFamily="34" charset="0"/>
              <a:buChar char="•"/>
            </a:pPr>
            <a:endParaRPr lang="pt-BR" sz="2400" b="1" dirty="0" smtClean="0">
              <a:solidFill>
                <a:schemeClr val="tx2">
                  <a:lumMod val="75000"/>
                </a:schemeClr>
              </a:solidFill>
            </a:endParaRPr>
          </a:p>
          <a:p>
            <a:pPr marL="285750" indent="-285750">
              <a:buFont typeface="Arial" panose="020B0604020202020204" pitchFamily="34" charset="0"/>
              <a:buChar char="•"/>
            </a:pPr>
            <a:endParaRPr lang="pt-BR" sz="2400" b="1" dirty="0" smtClean="0">
              <a:solidFill>
                <a:schemeClr val="tx2">
                  <a:lumMod val="75000"/>
                </a:schemeClr>
              </a:solidFill>
            </a:endParaRPr>
          </a:p>
          <a:p>
            <a:endParaRPr lang="pt-BR" b="1" dirty="0"/>
          </a:p>
          <a:p>
            <a:endParaRPr lang="pt-BR" dirty="0"/>
          </a:p>
        </p:txBody>
      </p:sp>
    </p:spTree>
    <p:extLst>
      <p:ext uri="{BB962C8B-B14F-4D97-AF65-F5344CB8AC3E}">
        <p14:creationId xmlns:p14="http://schemas.microsoft.com/office/powerpoint/2010/main" val="27046879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72</a:t>
            </a:fld>
            <a:endParaRPr lang="pt-BR"/>
          </a:p>
        </p:txBody>
      </p:sp>
      <p:sp>
        <p:nvSpPr>
          <p:cNvPr id="4" name="Retângulo 3"/>
          <p:cNvSpPr/>
          <p:nvPr/>
        </p:nvSpPr>
        <p:spPr>
          <a:xfrm>
            <a:off x="1115616" y="1916832"/>
            <a:ext cx="6480720" cy="1569660"/>
          </a:xfrm>
          <a:prstGeom prst="rect">
            <a:avLst/>
          </a:prstGeom>
        </p:spPr>
        <p:txBody>
          <a:bodyPr wrap="square">
            <a:spAutoFit/>
          </a:bodyPr>
          <a:lstStyle/>
          <a:p>
            <a:r>
              <a:rPr lang="pt-BR" sz="2800" b="1" dirty="0" smtClean="0"/>
              <a:t>Razão de dependência de idosos</a:t>
            </a:r>
          </a:p>
          <a:p>
            <a:pPr marL="285750" indent="-285750">
              <a:buFont typeface="Arial" panose="020B0604020202020204" pitchFamily="34" charset="0"/>
              <a:buChar char="•"/>
            </a:pPr>
            <a:endParaRPr lang="pt-BR" sz="2000" b="1" dirty="0" smtClean="0"/>
          </a:p>
          <a:p>
            <a:pPr marL="285750" indent="-285750">
              <a:buFont typeface="Arial" panose="020B0604020202020204" pitchFamily="34" charset="0"/>
              <a:buChar char="•"/>
            </a:pPr>
            <a:r>
              <a:rPr lang="pt-BR" sz="2400" b="1" dirty="0" smtClean="0"/>
              <a:t>Premissa falsa: </a:t>
            </a:r>
            <a:r>
              <a:rPr lang="pt-BR" sz="2400" b="1" dirty="0" smtClean="0">
                <a:solidFill>
                  <a:srgbClr val="C00000"/>
                </a:solidFill>
              </a:rPr>
              <a:t>apenas o trabalhador ativo financia os aposentados?</a:t>
            </a:r>
            <a:endParaRPr lang="pt-BR" sz="2400" b="1" dirty="0">
              <a:solidFill>
                <a:srgbClr val="C00000"/>
              </a:solidFill>
            </a:endParaRPr>
          </a:p>
        </p:txBody>
      </p:sp>
    </p:spTree>
    <p:extLst>
      <p:ext uri="{BB962C8B-B14F-4D97-AF65-F5344CB8AC3E}">
        <p14:creationId xmlns:p14="http://schemas.microsoft.com/office/powerpoint/2010/main" val="3340599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73</a:t>
            </a:fld>
            <a:endParaRPr lang="pt-B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620688"/>
            <a:ext cx="6840761" cy="59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567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74</a:t>
            </a:fld>
            <a:endParaRPr lang="pt-BR"/>
          </a:p>
        </p:txBody>
      </p:sp>
      <p:sp>
        <p:nvSpPr>
          <p:cNvPr id="4" name="Retângulo 3"/>
          <p:cNvSpPr/>
          <p:nvPr/>
        </p:nvSpPr>
        <p:spPr>
          <a:xfrm>
            <a:off x="1403648" y="1124744"/>
            <a:ext cx="7056784" cy="5324535"/>
          </a:xfrm>
          <a:prstGeom prst="rect">
            <a:avLst/>
          </a:prstGeom>
        </p:spPr>
        <p:txBody>
          <a:bodyPr wrap="square">
            <a:spAutoFit/>
          </a:bodyPr>
          <a:lstStyle/>
          <a:p>
            <a:r>
              <a:rPr lang="pt-BR" sz="2800" b="1" dirty="0" smtClean="0"/>
              <a:t>“Razão de dependência de Idosos”:</a:t>
            </a:r>
          </a:p>
          <a:p>
            <a:endParaRPr lang="pt-BR" sz="2800" b="1" dirty="0"/>
          </a:p>
          <a:p>
            <a:pPr marL="457200" indent="-457200">
              <a:buFont typeface="Arial" panose="020B0604020202020204" pitchFamily="34" charset="0"/>
              <a:buChar char="•"/>
            </a:pPr>
            <a:r>
              <a:rPr lang="pt-BR" sz="2400" b="1" dirty="0" smtClean="0"/>
              <a:t>Século 20: 2ª Revolução Industrial</a:t>
            </a:r>
          </a:p>
          <a:p>
            <a:pPr marL="457200" indent="-457200">
              <a:buFont typeface="Arial" panose="020B0604020202020204" pitchFamily="34" charset="0"/>
              <a:buChar char="•"/>
            </a:pPr>
            <a:r>
              <a:rPr lang="pt-BR" sz="2400" b="1" dirty="0" smtClean="0"/>
              <a:t>Século 21: 4ª Revolução Industrial</a:t>
            </a:r>
          </a:p>
          <a:p>
            <a:pPr marL="457200" indent="-457200">
              <a:buFont typeface="Arial" panose="020B0604020202020204" pitchFamily="34" charset="0"/>
              <a:buChar char="•"/>
            </a:pPr>
            <a:endParaRPr lang="pt-BR" sz="2400" b="1" dirty="0"/>
          </a:p>
          <a:p>
            <a:pPr marL="457200" indent="-457200">
              <a:buFont typeface="Arial" panose="020B0604020202020204" pitchFamily="34" charset="0"/>
              <a:buChar char="•"/>
            </a:pPr>
            <a:r>
              <a:rPr lang="pt-BR" sz="2800" b="1" dirty="0" smtClean="0">
                <a:solidFill>
                  <a:srgbClr val="C00000"/>
                </a:solidFill>
              </a:rPr>
              <a:t>Mudar </a:t>
            </a:r>
            <a:r>
              <a:rPr lang="pt-BR" sz="2800" b="1" dirty="0">
                <a:solidFill>
                  <a:srgbClr val="C00000"/>
                </a:solidFill>
              </a:rPr>
              <a:t>a incidência dos impostos, da base salarial para a taxação sobre a renda e riqueza </a:t>
            </a:r>
            <a:r>
              <a:rPr lang="pt-BR" sz="2800" b="1" dirty="0" smtClean="0">
                <a:solidFill>
                  <a:srgbClr val="C00000"/>
                </a:solidFill>
              </a:rPr>
              <a:t>financeiras (exemplo Europeu).</a:t>
            </a:r>
          </a:p>
          <a:p>
            <a:pPr marL="457200" indent="-457200">
              <a:buFont typeface="Arial" panose="020B0604020202020204" pitchFamily="34" charset="0"/>
              <a:buChar char="•"/>
            </a:pPr>
            <a:endParaRPr lang="pt-BR" sz="2800" b="1" dirty="0" smtClean="0">
              <a:solidFill>
                <a:srgbClr val="C00000"/>
              </a:solidFill>
            </a:endParaRPr>
          </a:p>
          <a:p>
            <a:pPr marL="457200" indent="-457200">
              <a:buFont typeface="Arial" panose="020B0604020202020204" pitchFamily="34" charset="0"/>
              <a:buChar char="•"/>
            </a:pPr>
            <a:r>
              <a:rPr lang="pt-BR" sz="2400" b="1" dirty="0" smtClean="0">
                <a:solidFill>
                  <a:schemeClr val="accent4">
                    <a:lumMod val="60000"/>
                    <a:lumOff val="40000"/>
                  </a:schemeClr>
                </a:solidFill>
              </a:rPr>
              <a:t>Reforma Tributária</a:t>
            </a:r>
          </a:p>
          <a:p>
            <a:pPr marL="457200" indent="-457200">
              <a:buFont typeface="Arial" panose="020B0604020202020204" pitchFamily="34" charset="0"/>
              <a:buChar char="•"/>
            </a:pPr>
            <a:r>
              <a:rPr lang="pt-BR" sz="2400" b="1" dirty="0" smtClean="0">
                <a:solidFill>
                  <a:schemeClr val="accent4">
                    <a:lumMod val="60000"/>
                    <a:lumOff val="40000"/>
                  </a:schemeClr>
                </a:solidFill>
              </a:rPr>
              <a:t>Ampliar CONFINS E CSLL e Reduzir Base Salarial</a:t>
            </a:r>
            <a:endParaRPr lang="pt-BR" sz="2400" b="1" dirty="0">
              <a:solidFill>
                <a:schemeClr val="accent4">
                  <a:lumMod val="60000"/>
                  <a:lumOff val="40000"/>
                </a:schemeClr>
              </a:solidFill>
            </a:endParaRPr>
          </a:p>
        </p:txBody>
      </p:sp>
    </p:spTree>
    <p:extLst>
      <p:ext uri="{BB962C8B-B14F-4D97-AF65-F5344CB8AC3E}">
        <p14:creationId xmlns:p14="http://schemas.microsoft.com/office/powerpoint/2010/main" val="10021608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6.</a:t>
            </a:r>
            <a:endParaRPr lang="pt-BR" sz="7200" b="1" dirty="0"/>
          </a:p>
        </p:txBody>
      </p:sp>
      <p:sp>
        <p:nvSpPr>
          <p:cNvPr id="5" name="Título 1"/>
          <p:cNvSpPr>
            <a:spLocks noGrp="1"/>
          </p:cNvSpPr>
          <p:nvPr>
            <p:ph type="subTitle" idx="1"/>
          </p:nvPr>
        </p:nvSpPr>
        <p:spPr/>
        <p:txBody>
          <a:bodyPr>
            <a:normAutofit/>
          </a:bodyPr>
          <a:lstStyle/>
          <a:p>
            <a:r>
              <a:rPr lang="pt-BR" sz="3200" b="1" dirty="0"/>
              <a:t>Alternativas para o equilíbrio financeiro da Previdência no longo </a:t>
            </a:r>
            <a:r>
              <a:rPr lang="pt-BR" sz="3200" b="1" dirty="0" smtClean="0"/>
              <a:t>prazo</a:t>
            </a:r>
            <a:endParaRPr lang="pt-BR" sz="3200" b="1" dirty="0"/>
          </a:p>
        </p:txBody>
      </p:sp>
    </p:spTree>
    <p:extLst>
      <p:ext uri="{BB962C8B-B14F-4D97-AF65-F5344CB8AC3E}">
        <p14:creationId xmlns:p14="http://schemas.microsoft.com/office/powerpoint/2010/main" val="3214492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332656"/>
            <a:ext cx="9036496" cy="576064"/>
          </a:xfrm>
          <a:ln>
            <a:noFill/>
            <a:prstDash val="sysDash"/>
          </a:ln>
        </p:spPr>
        <p:txBody>
          <a:bodyPr>
            <a:normAutofit fontScale="90000"/>
          </a:bodyPr>
          <a:lstStyle/>
          <a:p>
            <a:r>
              <a:rPr lang="pt-BR" sz="2800" b="1" dirty="0" smtClean="0"/>
              <a:t>  </a:t>
            </a:r>
            <a:br>
              <a:rPr lang="pt-BR" sz="2800" b="1" dirty="0" smtClean="0"/>
            </a:br>
            <a:r>
              <a:rPr lang="pt-BR" sz="2800" b="1" dirty="0"/>
              <a:t/>
            </a:r>
            <a:br>
              <a:rPr lang="pt-BR" sz="2800" b="1" dirty="0"/>
            </a:br>
            <a:endParaRPr lang="pt-BR" sz="2700" b="1" dirty="0">
              <a:solidFill>
                <a:srgbClr val="1E3472"/>
              </a:solidFill>
            </a:endParaRPr>
          </a:p>
        </p:txBody>
      </p:sp>
      <p:sp>
        <p:nvSpPr>
          <p:cNvPr id="3" name="Espaço Reservado para Conteúdo 2"/>
          <p:cNvSpPr>
            <a:spLocks noGrp="1"/>
          </p:cNvSpPr>
          <p:nvPr>
            <p:ph idx="1"/>
          </p:nvPr>
        </p:nvSpPr>
        <p:spPr>
          <a:xfrm>
            <a:off x="323528" y="908720"/>
            <a:ext cx="8640960" cy="5328592"/>
          </a:xfrm>
          <a:solidFill>
            <a:schemeClr val="accent1">
              <a:lumMod val="40000"/>
              <a:lumOff val="60000"/>
            </a:schemeClr>
          </a:solidFill>
          <a:ln w="3175">
            <a:noFill/>
            <a:prstDash val="sysDot"/>
          </a:ln>
        </p:spPr>
        <p:txBody>
          <a:bodyPr>
            <a:normAutofit/>
          </a:bodyPr>
          <a:lstStyle/>
          <a:p>
            <a:pPr marL="0" indent="0">
              <a:buNone/>
            </a:pPr>
            <a:endParaRPr lang="pt-BR" sz="1800" dirty="0" smtClean="0"/>
          </a:p>
          <a:p>
            <a:pPr marL="0" indent="0">
              <a:buNone/>
            </a:pPr>
            <a:r>
              <a:rPr lang="pt-BR" sz="3200" b="1" dirty="0" smtClean="0"/>
              <a:t>Aspectos </a:t>
            </a:r>
            <a:r>
              <a:rPr lang="pt-BR" sz="3200" b="1" dirty="0"/>
              <a:t>relacionados à Previdência e à Seguridade </a:t>
            </a:r>
            <a:r>
              <a:rPr lang="pt-BR" sz="3200" b="1" dirty="0" smtClean="0"/>
              <a:t>Social.</a:t>
            </a:r>
            <a:r>
              <a:rPr lang="pt-BR" sz="3200" dirty="0"/>
              <a:t/>
            </a:r>
            <a:br>
              <a:rPr lang="pt-BR" sz="3200" dirty="0"/>
            </a:br>
            <a:endParaRPr lang="pt-BR" sz="3200" b="1" dirty="0" smtClean="0"/>
          </a:p>
        </p:txBody>
      </p:sp>
      <p:sp>
        <p:nvSpPr>
          <p:cNvPr id="6" name="Espaço Reservado para Número de Slide 5"/>
          <p:cNvSpPr>
            <a:spLocks noGrp="1"/>
          </p:cNvSpPr>
          <p:nvPr>
            <p:ph type="sldNum" sz="quarter" idx="12"/>
          </p:nvPr>
        </p:nvSpPr>
        <p:spPr/>
        <p:txBody>
          <a:bodyPr>
            <a:normAutofit/>
          </a:bodyPr>
          <a:lstStyle/>
          <a:p>
            <a:fld id="{E2DF291B-D7C1-4210-97AF-064ED7016919}" type="slidenum">
              <a:rPr lang="pt-BR" smtClean="0"/>
              <a:t>76</a:t>
            </a:fld>
            <a:endParaRPr lang="pt-BR"/>
          </a:p>
        </p:txBody>
      </p:sp>
      <p:sp>
        <p:nvSpPr>
          <p:cNvPr id="8" name="Espaço Reservado para Rodapé 7"/>
          <p:cNvSpPr>
            <a:spLocks noGrp="1"/>
          </p:cNvSpPr>
          <p:nvPr>
            <p:ph type="ftr" sz="quarter" idx="11"/>
          </p:nvPr>
        </p:nvSpPr>
        <p:spPr/>
        <p:txBody>
          <a:bodyPr/>
          <a:lstStyle/>
          <a:p>
            <a:r>
              <a:rPr lang="pt-BR" smtClean="0"/>
              <a:t>Eduardo Fagnani</a:t>
            </a:r>
            <a:endParaRPr lang="pt-BR" dirty="0"/>
          </a:p>
        </p:txBody>
      </p:sp>
    </p:spTree>
    <p:extLst>
      <p:ext uri="{BB962C8B-B14F-4D97-AF65-F5344CB8AC3E}">
        <p14:creationId xmlns:p14="http://schemas.microsoft.com/office/powerpoint/2010/main" val="28084119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77</a:t>
            </a:fld>
            <a:endParaRPr lang="pt-BR"/>
          </a:p>
        </p:txBody>
      </p:sp>
      <p:sp>
        <p:nvSpPr>
          <p:cNvPr id="4" name="Retângulo 3"/>
          <p:cNvSpPr/>
          <p:nvPr/>
        </p:nvSpPr>
        <p:spPr>
          <a:xfrm>
            <a:off x="1547664" y="1124744"/>
            <a:ext cx="6192688" cy="5355312"/>
          </a:xfrm>
          <a:prstGeom prst="rect">
            <a:avLst/>
          </a:prstGeom>
        </p:spPr>
        <p:txBody>
          <a:bodyPr wrap="square">
            <a:spAutoFit/>
          </a:bodyPr>
          <a:lstStyle/>
          <a:p>
            <a:r>
              <a:rPr lang="pt-BR" dirty="0"/>
              <a:t/>
            </a:r>
            <a:br>
              <a:rPr lang="pt-BR" dirty="0"/>
            </a:br>
            <a:endParaRPr lang="pt-BR" dirty="0"/>
          </a:p>
          <a:p>
            <a:r>
              <a:rPr lang="pt-BR" sz="3200" dirty="0"/>
              <a:t>Organizar a Seguridade segundo ordena a Constituição da </a:t>
            </a:r>
            <a:r>
              <a:rPr lang="pt-BR" sz="3200" dirty="0" smtClean="0"/>
              <a:t>República</a:t>
            </a:r>
          </a:p>
          <a:p>
            <a:endParaRPr lang="pt-BR" sz="3200" dirty="0" smtClean="0"/>
          </a:p>
          <a:p>
            <a:endParaRPr lang="pt-BR" sz="3200" dirty="0"/>
          </a:p>
          <a:p>
            <a:r>
              <a:rPr lang="pt-BR" sz="3200" dirty="0" smtClean="0"/>
              <a:t>Exigir </a:t>
            </a:r>
            <a:r>
              <a:rPr lang="pt-BR" sz="3200" dirty="0"/>
              <a:t>que as receitas da Seguridade Social sejam aplicadas na Seguridade Social</a:t>
            </a:r>
            <a:br>
              <a:rPr lang="pt-BR" sz="3200" dirty="0"/>
            </a:br>
            <a:endParaRPr lang="pt-BR" sz="3200" dirty="0"/>
          </a:p>
          <a:p>
            <a:endParaRPr lang="pt-BR" dirty="0"/>
          </a:p>
        </p:txBody>
      </p:sp>
    </p:spTree>
    <p:extLst>
      <p:ext uri="{BB962C8B-B14F-4D97-AF65-F5344CB8AC3E}">
        <p14:creationId xmlns:p14="http://schemas.microsoft.com/office/powerpoint/2010/main" val="2804296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78</a:t>
            </a:fld>
            <a:endParaRPr lang="pt-B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514350"/>
            <a:ext cx="7858125"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551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79</a:t>
            </a:fld>
            <a:endParaRPr lang="pt-BR"/>
          </a:p>
        </p:txBody>
      </p:sp>
      <p:sp>
        <p:nvSpPr>
          <p:cNvPr id="4" name="Retângulo 3"/>
          <p:cNvSpPr/>
          <p:nvPr/>
        </p:nvSpPr>
        <p:spPr>
          <a:xfrm>
            <a:off x="1187624" y="1700808"/>
            <a:ext cx="6840760" cy="2554545"/>
          </a:xfrm>
          <a:prstGeom prst="rect">
            <a:avLst/>
          </a:prstGeom>
        </p:spPr>
        <p:txBody>
          <a:bodyPr wrap="square">
            <a:spAutoFit/>
          </a:bodyPr>
          <a:lstStyle/>
          <a:p>
            <a:r>
              <a:rPr lang="pt-BR" sz="3200" dirty="0"/>
              <a:t>Enfrentar a questão da DRU	</a:t>
            </a:r>
          </a:p>
          <a:p>
            <a:endParaRPr lang="pt-BR" sz="3200" dirty="0"/>
          </a:p>
          <a:p>
            <a:r>
              <a:rPr lang="pt-BR" sz="3200" dirty="0"/>
              <a:t>Enfrentar a questão das renúncias tributárias que incidem sobre o Orçamento da Seguridade Social	</a:t>
            </a:r>
          </a:p>
        </p:txBody>
      </p:sp>
    </p:spTree>
    <p:extLst>
      <p:ext uri="{BB962C8B-B14F-4D97-AF65-F5344CB8AC3E}">
        <p14:creationId xmlns:p14="http://schemas.microsoft.com/office/powerpoint/2010/main" val="139000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7200" b="1" dirty="0" smtClean="0"/>
              <a:t>2.</a:t>
            </a:r>
            <a:endParaRPr lang="pt-BR" sz="7200" b="1" dirty="0"/>
          </a:p>
        </p:txBody>
      </p:sp>
      <p:sp>
        <p:nvSpPr>
          <p:cNvPr id="5" name="Título 1"/>
          <p:cNvSpPr>
            <a:spLocks noGrp="1"/>
          </p:cNvSpPr>
          <p:nvPr>
            <p:ph type="subTitle" idx="1"/>
          </p:nvPr>
        </p:nvSpPr>
        <p:spPr/>
        <p:txBody>
          <a:bodyPr>
            <a:normAutofit/>
          </a:bodyPr>
          <a:lstStyle/>
          <a:p>
            <a:pPr lvl="0"/>
            <a:r>
              <a:rPr lang="pt-BR" sz="3200" b="1" dirty="0" smtClean="0"/>
              <a:t>Uma Reforma Excludente</a:t>
            </a:r>
            <a:endParaRPr lang="pt-BR" sz="3200" dirty="0"/>
          </a:p>
        </p:txBody>
      </p:sp>
    </p:spTree>
    <p:extLst>
      <p:ext uri="{BB962C8B-B14F-4D97-AF65-F5344CB8AC3E}">
        <p14:creationId xmlns:p14="http://schemas.microsoft.com/office/powerpoint/2010/main" val="1512806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80</a:t>
            </a:fld>
            <a:endParaRPr lang="pt-B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49288"/>
            <a:ext cx="5961335" cy="60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1291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81</a:t>
            </a:fld>
            <a:endParaRPr lang="pt-B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30510"/>
            <a:ext cx="7200800" cy="560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881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82</a:t>
            </a:fld>
            <a:endParaRPr lang="pt-BR"/>
          </a:p>
        </p:txBody>
      </p:sp>
      <p:sp>
        <p:nvSpPr>
          <p:cNvPr id="4" name="Retângulo 3"/>
          <p:cNvSpPr/>
          <p:nvPr/>
        </p:nvSpPr>
        <p:spPr>
          <a:xfrm>
            <a:off x="611560" y="836712"/>
            <a:ext cx="7776864" cy="4154984"/>
          </a:xfrm>
          <a:prstGeom prst="rect">
            <a:avLst/>
          </a:prstGeom>
        </p:spPr>
        <p:txBody>
          <a:bodyPr wrap="square">
            <a:spAutoFit/>
          </a:bodyPr>
          <a:lstStyle/>
          <a:p>
            <a:r>
              <a:rPr lang="pt-BR" sz="2400" b="1" dirty="0"/>
              <a:t>Alterar a forma de contabilizar as renúncias tributárias nas contas da Previdência</a:t>
            </a:r>
          </a:p>
          <a:p>
            <a:endParaRPr lang="pt-BR" sz="2400" b="1" dirty="0"/>
          </a:p>
          <a:p>
            <a:r>
              <a:rPr lang="pt-BR" sz="2400" b="1" dirty="0"/>
              <a:t>Extinguir as desonerações patronais sobre a folha de pagamento	</a:t>
            </a:r>
          </a:p>
          <a:p>
            <a:endParaRPr lang="pt-BR" sz="2400" b="1" dirty="0"/>
          </a:p>
          <a:p>
            <a:r>
              <a:rPr lang="pt-BR" sz="2400" b="1" dirty="0"/>
              <a:t>Rever as isenções previdenciárias para entidades filantrópicas	</a:t>
            </a:r>
          </a:p>
          <a:p>
            <a:endParaRPr lang="pt-BR" sz="2400" b="1" dirty="0" smtClean="0"/>
          </a:p>
          <a:p>
            <a:r>
              <a:rPr lang="pt-BR" sz="2400" b="1" dirty="0" smtClean="0"/>
              <a:t> </a:t>
            </a:r>
            <a:r>
              <a:rPr lang="pt-BR" sz="2400" b="1" dirty="0"/>
              <a:t>Agronegócios: fim das isenções e maior contribuição para o financiamento da Previdência</a:t>
            </a:r>
          </a:p>
        </p:txBody>
      </p:sp>
    </p:spTree>
    <p:extLst>
      <p:ext uri="{BB962C8B-B14F-4D97-AF65-F5344CB8AC3E}">
        <p14:creationId xmlns:p14="http://schemas.microsoft.com/office/powerpoint/2010/main" val="581616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83</a:t>
            </a:fld>
            <a:endParaRPr lang="pt-BR"/>
          </a:p>
        </p:txBody>
      </p:sp>
      <p:sp>
        <p:nvSpPr>
          <p:cNvPr id="4" name="Retângulo 3"/>
          <p:cNvSpPr/>
          <p:nvPr/>
        </p:nvSpPr>
        <p:spPr>
          <a:xfrm>
            <a:off x="1763688" y="1916833"/>
            <a:ext cx="5976664" cy="1569660"/>
          </a:xfrm>
          <a:prstGeom prst="rect">
            <a:avLst/>
          </a:prstGeom>
        </p:spPr>
        <p:txBody>
          <a:bodyPr wrap="square">
            <a:spAutoFit/>
          </a:bodyPr>
          <a:lstStyle/>
          <a:p>
            <a:r>
              <a:rPr lang="pt-BR" sz="3200" dirty="0"/>
              <a:t>Reforçar a fiscalização e a gestão financeira e administrativa interna do setor</a:t>
            </a:r>
          </a:p>
        </p:txBody>
      </p:sp>
    </p:spTree>
    <p:extLst>
      <p:ext uri="{BB962C8B-B14F-4D97-AF65-F5344CB8AC3E}">
        <p14:creationId xmlns:p14="http://schemas.microsoft.com/office/powerpoint/2010/main" val="32652557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84</a:t>
            </a:fld>
            <a:endParaRPr lang="pt-B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0882" y="404663"/>
            <a:ext cx="6601478" cy="609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969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85</a:t>
            </a:fld>
            <a:endParaRPr lang="pt-BR"/>
          </a:p>
        </p:txBody>
      </p:sp>
      <p:sp>
        <p:nvSpPr>
          <p:cNvPr id="4" name="Retângulo 3"/>
          <p:cNvSpPr/>
          <p:nvPr/>
        </p:nvSpPr>
        <p:spPr>
          <a:xfrm>
            <a:off x="1259632" y="1844824"/>
            <a:ext cx="7128792" cy="1569660"/>
          </a:xfrm>
          <a:prstGeom prst="rect">
            <a:avLst/>
          </a:prstGeom>
        </p:spPr>
        <p:txBody>
          <a:bodyPr wrap="square">
            <a:spAutoFit/>
          </a:bodyPr>
          <a:lstStyle/>
          <a:p>
            <a:r>
              <a:rPr lang="pt-BR" sz="3200" dirty="0"/>
              <a:t>Combate à sonegação, pela melhoria da fiscalização e da inspeção do trabalho·.</a:t>
            </a:r>
          </a:p>
        </p:txBody>
      </p:sp>
    </p:spTree>
    <p:extLst>
      <p:ext uri="{BB962C8B-B14F-4D97-AF65-F5344CB8AC3E}">
        <p14:creationId xmlns:p14="http://schemas.microsoft.com/office/powerpoint/2010/main" val="3121790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86</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422" y="620688"/>
            <a:ext cx="7495763"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6412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2DF291B-D7C1-4210-97AF-064ED7016919}" type="slidenum">
              <a:rPr lang="pt-BR" smtClean="0"/>
              <a:t>87</a:t>
            </a:fld>
            <a:endParaRPr lang="pt-BR"/>
          </a:p>
        </p:txBody>
      </p:sp>
      <p:sp>
        <p:nvSpPr>
          <p:cNvPr id="5" name="Espaço Reservado para Rodapé 4"/>
          <p:cNvSpPr>
            <a:spLocks noGrp="1"/>
          </p:cNvSpPr>
          <p:nvPr>
            <p:ph type="ftr" sz="quarter" idx="11"/>
          </p:nvPr>
        </p:nvSpPr>
        <p:spPr/>
        <p:txBody>
          <a:bodyPr/>
          <a:lstStyle/>
          <a:p>
            <a:r>
              <a:rPr lang="pt-BR" smtClean="0"/>
              <a:t>Eduardo Fagnani</a:t>
            </a:r>
            <a:endParaRPr lang="pt-B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42482"/>
            <a:ext cx="6912768" cy="616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1579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332656"/>
            <a:ext cx="9036496" cy="576064"/>
          </a:xfrm>
          <a:ln>
            <a:noFill/>
            <a:prstDash val="sysDash"/>
          </a:ln>
        </p:spPr>
        <p:txBody>
          <a:bodyPr>
            <a:normAutofit fontScale="90000"/>
          </a:bodyPr>
          <a:lstStyle/>
          <a:p>
            <a:r>
              <a:rPr lang="pt-BR" sz="2800" b="1" dirty="0" smtClean="0"/>
              <a:t>  </a:t>
            </a:r>
            <a:br>
              <a:rPr lang="pt-BR" sz="2800" b="1" dirty="0" smtClean="0"/>
            </a:br>
            <a:r>
              <a:rPr lang="pt-BR" sz="2800" b="1" dirty="0"/>
              <a:t/>
            </a:r>
            <a:br>
              <a:rPr lang="pt-BR" sz="2800" b="1" dirty="0"/>
            </a:br>
            <a:endParaRPr lang="pt-BR" sz="2700" b="1" dirty="0">
              <a:solidFill>
                <a:srgbClr val="1E3472"/>
              </a:solidFill>
            </a:endParaRPr>
          </a:p>
        </p:txBody>
      </p:sp>
      <p:sp>
        <p:nvSpPr>
          <p:cNvPr id="3" name="Espaço Reservado para Conteúdo 2"/>
          <p:cNvSpPr>
            <a:spLocks noGrp="1"/>
          </p:cNvSpPr>
          <p:nvPr>
            <p:ph idx="1"/>
          </p:nvPr>
        </p:nvSpPr>
        <p:spPr>
          <a:xfrm>
            <a:off x="323528" y="1052736"/>
            <a:ext cx="8640960" cy="5328592"/>
          </a:xfrm>
          <a:solidFill>
            <a:schemeClr val="accent1">
              <a:lumMod val="40000"/>
              <a:lumOff val="60000"/>
            </a:schemeClr>
          </a:solidFill>
          <a:ln w="3175">
            <a:noFill/>
            <a:prstDash val="sysDot"/>
          </a:ln>
        </p:spPr>
        <p:txBody>
          <a:bodyPr>
            <a:normAutofit/>
          </a:bodyPr>
          <a:lstStyle/>
          <a:p>
            <a:pPr marL="0" indent="0">
              <a:buNone/>
            </a:pPr>
            <a:endParaRPr lang="pt-BR" sz="1800" dirty="0" smtClean="0"/>
          </a:p>
          <a:p>
            <a:pPr marL="0" indent="0">
              <a:buNone/>
            </a:pPr>
            <a:r>
              <a:rPr lang="pt-BR" sz="3200" b="1" dirty="0" smtClean="0"/>
              <a:t>Aspectos relacionados à política macroeconômica.</a:t>
            </a:r>
            <a:br>
              <a:rPr lang="pt-BR" sz="3200" b="1" dirty="0" smtClean="0"/>
            </a:br>
            <a:endParaRPr lang="pt-BR" sz="3200" b="1" dirty="0" smtClean="0"/>
          </a:p>
        </p:txBody>
      </p:sp>
      <p:sp>
        <p:nvSpPr>
          <p:cNvPr id="6" name="Espaço Reservado para Número de Slide 5"/>
          <p:cNvSpPr>
            <a:spLocks noGrp="1"/>
          </p:cNvSpPr>
          <p:nvPr>
            <p:ph type="sldNum" sz="quarter" idx="12"/>
          </p:nvPr>
        </p:nvSpPr>
        <p:spPr/>
        <p:txBody>
          <a:bodyPr>
            <a:normAutofit/>
          </a:bodyPr>
          <a:lstStyle/>
          <a:p>
            <a:fld id="{E2DF291B-D7C1-4210-97AF-064ED7016919}" type="slidenum">
              <a:rPr lang="pt-BR" smtClean="0"/>
              <a:t>88</a:t>
            </a:fld>
            <a:endParaRPr lang="pt-BR"/>
          </a:p>
        </p:txBody>
      </p:sp>
      <p:sp>
        <p:nvSpPr>
          <p:cNvPr id="8" name="Espaço Reservado para Rodapé 7"/>
          <p:cNvSpPr>
            <a:spLocks noGrp="1"/>
          </p:cNvSpPr>
          <p:nvPr>
            <p:ph type="ftr" sz="quarter" idx="11"/>
          </p:nvPr>
        </p:nvSpPr>
        <p:spPr/>
        <p:txBody>
          <a:bodyPr/>
          <a:lstStyle/>
          <a:p>
            <a:r>
              <a:rPr lang="pt-BR" smtClean="0"/>
              <a:t>Eduardo Fagnani</a:t>
            </a:r>
            <a:endParaRPr lang="pt-BR" dirty="0"/>
          </a:p>
        </p:txBody>
      </p:sp>
    </p:spTree>
    <p:extLst>
      <p:ext uri="{BB962C8B-B14F-4D97-AF65-F5344CB8AC3E}">
        <p14:creationId xmlns:p14="http://schemas.microsoft.com/office/powerpoint/2010/main" val="29317128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89</a:t>
            </a:fld>
            <a:endParaRPr lang="pt-BR"/>
          </a:p>
        </p:txBody>
      </p:sp>
      <p:sp>
        <p:nvSpPr>
          <p:cNvPr id="4" name="Retângulo 3"/>
          <p:cNvSpPr/>
          <p:nvPr/>
        </p:nvSpPr>
        <p:spPr>
          <a:xfrm>
            <a:off x="1115616" y="980728"/>
            <a:ext cx="6552728" cy="4524315"/>
          </a:xfrm>
          <a:prstGeom prst="rect">
            <a:avLst/>
          </a:prstGeom>
        </p:spPr>
        <p:txBody>
          <a:bodyPr wrap="square">
            <a:spAutoFit/>
          </a:bodyPr>
          <a:lstStyle/>
          <a:p>
            <a:r>
              <a:rPr lang="pt-BR" sz="3200" dirty="0" smtClean="0"/>
              <a:t>A </a:t>
            </a:r>
            <a:r>
              <a:rPr lang="pt-BR" sz="3200" dirty="0"/>
              <a:t>importância do crescimento </a:t>
            </a:r>
            <a:r>
              <a:rPr lang="pt-BR" sz="3200" dirty="0" smtClean="0"/>
              <a:t>econômico</a:t>
            </a:r>
          </a:p>
          <a:p>
            <a:endParaRPr lang="pt-BR" sz="3200" dirty="0" smtClean="0"/>
          </a:p>
          <a:p>
            <a:r>
              <a:rPr lang="pt-BR" sz="3200" dirty="0" smtClean="0"/>
              <a:t>Ajustar </a:t>
            </a:r>
            <a:r>
              <a:rPr lang="pt-BR" sz="3200" dirty="0"/>
              <a:t>para crescer ou crescer para ajustar?	</a:t>
            </a:r>
          </a:p>
          <a:p>
            <a:endParaRPr lang="pt-BR" sz="3200" dirty="0" smtClean="0"/>
          </a:p>
          <a:p>
            <a:r>
              <a:rPr lang="pt-BR" sz="3200" dirty="0" smtClean="0"/>
              <a:t>Potencializar </a:t>
            </a:r>
            <a:r>
              <a:rPr lang="pt-BR" sz="3200" dirty="0"/>
              <a:t>as receitas pela inclusão dos trabalhadores informais</a:t>
            </a:r>
          </a:p>
        </p:txBody>
      </p:sp>
    </p:spTree>
    <p:extLst>
      <p:ext uri="{BB962C8B-B14F-4D97-AF65-F5344CB8AC3E}">
        <p14:creationId xmlns:p14="http://schemas.microsoft.com/office/powerpoint/2010/main" val="239412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a:t>
            </a:fld>
            <a:endParaRPr lang="pt-B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5588"/>
            <a:ext cx="7632848" cy="645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1955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90</a:t>
            </a:fld>
            <a:endParaRPr lang="pt-B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774" y="908720"/>
            <a:ext cx="761782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9885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91</a:t>
            </a:fld>
            <a:endParaRPr lang="pt-B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773" y="908720"/>
            <a:ext cx="7892675" cy="5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218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92</a:t>
            </a:fld>
            <a:endParaRPr lang="pt-B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57" y="980728"/>
            <a:ext cx="7883388"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9353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pPr>
                <a:defRPr/>
              </a:pPr>
              <a:t>93</a:t>
            </a:fld>
            <a:endParaRPr lang="pt-BR" dirty="0"/>
          </a:p>
        </p:txBody>
      </p:sp>
      <p:sp>
        <p:nvSpPr>
          <p:cNvPr id="5" name="Título 1"/>
          <p:cNvSpPr>
            <a:spLocks noGrp="1"/>
          </p:cNvSpPr>
          <p:nvPr>
            <p:ph type="title"/>
          </p:nvPr>
        </p:nvSpPr>
        <p:spPr>
          <a:xfrm>
            <a:off x="1438794" y="607738"/>
            <a:ext cx="5958553" cy="854181"/>
          </a:xfrm>
        </p:spPr>
        <p:txBody>
          <a:bodyPr vert="horz" lIns="91440" tIns="45720" rIns="91440" bIns="45720" rtlCol="0" anchor="ctr">
            <a:normAutofit fontScale="90000"/>
          </a:bodyPr>
          <a:lstStyle/>
          <a:p>
            <a:pPr algn="ctr"/>
            <a:r>
              <a:rPr lang="pt-BR" sz="2800" b="1" dirty="0" smtClean="0">
                <a:solidFill>
                  <a:schemeClr val="tx1"/>
                </a:solidFill>
                <a:latin typeface="+mn-lt"/>
              </a:rPr>
              <a:t>Resultado do RGPS, urbano</a:t>
            </a:r>
            <a:r>
              <a:rPr lang="pt-BR" sz="2800" b="1" dirty="0">
                <a:solidFill>
                  <a:schemeClr val="tx1"/>
                </a:solidFill>
                <a:latin typeface="+mn-lt"/>
              </a:rPr>
              <a:t/>
            </a:r>
            <a:br>
              <a:rPr lang="pt-BR" sz="2800" b="1" dirty="0">
                <a:solidFill>
                  <a:schemeClr val="tx1"/>
                </a:solidFill>
                <a:latin typeface="+mn-lt"/>
              </a:rPr>
            </a:br>
            <a:r>
              <a:rPr lang="pt-BR" sz="2800" dirty="0" smtClean="0">
                <a:solidFill>
                  <a:schemeClr val="tx1"/>
                </a:solidFill>
                <a:latin typeface="+mn-lt"/>
              </a:rPr>
              <a:t> (R$ bilhões nominais e % do PIB)</a:t>
            </a:r>
            <a:endParaRPr lang="pt-BR" sz="2800" b="1" dirty="0">
              <a:solidFill>
                <a:schemeClr val="tx1"/>
              </a:solidFill>
              <a:latin typeface="+mn-lt"/>
            </a:endParaRPr>
          </a:p>
        </p:txBody>
      </p:sp>
      <p:sp>
        <p:nvSpPr>
          <p:cNvPr id="6" name="CaixaDeTexto 5"/>
          <p:cNvSpPr txBox="1"/>
          <p:nvPr/>
        </p:nvSpPr>
        <p:spPr>
          <a:xfrm>
            <a:off x="179512" y="6415801"/>
            <a:ext cx="1119364" cy="246221"/>
          </a:xfrm>
          <a:prstGeom prst="rect">
            <a:avLst/>
          </a:prstGeom>
          <a:noFill/>
        </p:spPr>
        <p:txBody>
          <a:bodyPr wrap="square" rtlCol="0">
            <a:spAutoFit/>
          </a:bodyPr>
          <a:lstStyle/>
          <a:p>
            <a:r>
              <a:rPr lang="pt-BR" sz="1000" dirty="0" smtClean="0"/>
              <a:t>Fonte: MTPS. </a:t>
            </a:r>
            <a:endParaRPr lang="pt-BR" sz="1000" dirty="0"/>
          </a:p>
        </p:txBody>
      </p:sp>
      <p:graphicFrame>
        <p:nvGraphicFramePr>
          <p:cNvPr id="7" name="Gráfico 6"/>
          <p:cNvGraphicFramePr>
            <a:graphicFrameLocks noGrp="1"/>
          </p:cNvGraphicFramePr>
          <p:nvPr>
            <p:extLst>
              <p:ext uri="{D42A27DB-BD31-4B8C-83A1-F6EECF244321}">
                <p14:modId xmlns:p14="http://schemas.microsoft.com/office/powerpoint/2010/main" val="1124680012"/>
              </p:ext>
            </p:extLst>
          </p:nvPr>
        </p:nvGraphicFramePr>
        <p:xfrm>
          <a:off x="467544" y="1461919"/>
          <a:ext cx="8352928" cy="4953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36263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48680"/>
            <a:ext cx="8229600" cy="990600"/>
          </a:xfrm>
        </p:spPr>
        <p:txBody>
          <a:bodyPr>
            <a:normAutofit fontScale="90000"/>
          </a:bodyPr>
          <a:lstStyle/>
          <a:p>
            <a:r>
              <a:rPr lang="pt-BR" sz="2000" b="1" dirty="0" smtClean="0">
                <a:solidFill>
                  <a:schemeClr val="tx1"/>
                </a:solidFill>
              </a:rPr>
              <a:t>RGPS- CONTRIBUIÇÕES PREVIDENCIÁRIAS (EMPREGADOR E TRABALHADOR)</a:t>
            </a:r>
            <a:br>
              <a:rPr lang="pt-BR" sz="2000" b="1" dirty="0" smtClean="0">
                <a:solidFill>
                  <a:schemeClr val="tx1"/>
                </a:solidFill>
              </a:rPr>
            </a:br>
            <a:r>
              <a:rPr lang="pt-BR" sz="2000" b="1" dirty="0" smtClean="0">
                <a:solidFill>
                  <a:schemeClr val="tx1"/>
                </a:solidFill>
              </a:rPr>
              <a:t>Taxa de crescimento real anual (2001-2016)</a:t>
            </a:r>
            <a:r>
              <a:rPr lang="pt-BR" sz="2200" b="1" dirty="0" smtClean="0">
                <a:solidFill>
                  <a:schemeClr val="tx1"/>
                </a:solidFill>
              </a:rPr>
              <a:t/>
            </a:r>
            <a:br>
              <a:rPr lang="pt-BR" sz="2200" b="1" dirty="0" smtClean="0">
                <a:solidFill>
                  <a:schemeClr val="tx1"/>
                </a:solidFill>
              </a:rPr>
            </a:br>
            <a:r>
              <a:rPr lang="pt-BR" sz="1600" dirty="0" smtClean="0">
                <a:solidFill>
                  <a:schemeClr val="tx1"/>
                </a:solidFill>
              </a:rPr>
              <a:t>Elaboração: Denise Gentil</a:t>
            </a:r>
            <a:endParaRPr lang="pt-BR" sz="2700" dirty="0">
              <a:solidFill>
                <a:schemeClr val="tx1"/>
              </a:solidFill>
            </a:endParaRPr>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pPr/>
              <a:t>94</a:t>
            </a:fld>
            <a:endParaRPr lang="pt-B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702679595"/>
              </p:ext>
            </p:extLst>
          </p:nvPr>
        </p:nvGraphicFramePr>
        <p:xfrm>
          <a:off x="467544" y="126876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0969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smtClean="0">
                <a:solidFill>
                  <a:schemeClr val="tx1"/>
                </a:solidFill>
              </a:rPr>
              <a:t>RECEITAS DA </a:t>
            </a:r>
            <a:r>
              <a:rPr lang="pt-BR" sz="1800" b="1" dirty="0">
                <a:solidFill>
                  <a:schemeClr val="tx1"/>
                </a:solidFill>
              </a:rPr>
              <a:t>SEGURIDADE </a:t>
            </a:r>
            <a:r>
              <a:rPr lang="pt-BR" sz="1800" b="1" dirty="0" smtClean="0">
                <a:solidFill>
                  <a:schemeClr val="tx1"/>
                </a:solidFill>
              </a:rPr>
              <a:t>SOCIAL</a:t>
            </a:r>
            <a:br>
              <a:rPr lang="pt-BR" sz="1800" b="1" dirty="0" smtClean="0">
                <a:solidFill>
                  <a:schemeClr val="tx1"/>
                </a:solidFill>
              </a:rPr>
            </a:br>
            <a:r>
              <a:rPr lang="pt-BR" sz="1800" b="1" dirty="0" smtClean="0">
                <a:solidFill>
                  <a:schemeClr val="tx1"/>
                </a:solidFill>
              </a:rPr>
              <a:t>Taxa </a:t>
            </a:r>
            <a:r>
              <a:rPr lang="pt-BR" sz="1800" b="1" dirty="0">
                <a:solidFill>
                  <a:schemeClr val="tx1"/>
                </a:solidFill>
              </a:rPr>
              <a:t>de crescimento real anual (</a:t>
            </a:r>
            <a:r>
              <a:rPr lang="pt-BR" sz="1800" b="1" dirty="0" smtClean="0">
                <a:solidFill>
                  <a:schemeClr val="tx1"/>
                </a:solidFill>
              </a:rPr>
              <a:t>2007-2016</a:t>
            </a:r>
            <a:r>
              <a:rPr lang="pt-BR" sz="1800" b="1" dirty="0">
                <a:solidFill>
                  <a:schemeClr val="tx1"/>
                </a:solidFill>
              </a:rPr>
              <a:t>)</a:t>
            </a:r>
            <a:br>
              <a:rPr lang="pt-BR" sz="1800" b="1" dirty="0">
                <a:solidFill>
                  <a:schemeClr val="tx1"/>
                </a:solidFill>
              </a:rPr>
            </a:br>
            <a:r>
              <a:rPr lang="pt-BR" sz="1800" dirty="0">
                <a:solidFill>
                  <a:schemeClr val="tx1"/>
                </a:solidFill>
              </a:rPr>
              <a:t>Elaboração: Denise Gentil</a:t>
            </a:r>
          </a:p>
        </p:txBody>
      </p:sp>
      <p:sp>
        <p:nvSpPr>
          <p:cNvPr id="4" name="Espaço Reservado para Rodapé 3"/>
          <p:cNvSpPr>
            <a:spLocks noGrp="1"/>
          </p:cNvSpPr>
          <p:nvPr>
            <p:ph type="ftr" sz="quarter" idx="11"/>
          </p:nvPr>
        </p:nvSpPr>
        <p:spPr/>
        <p:txBody>
          <a:bodyPr/>
          <a:lstStyle/>
          <a:p>
            <a:r>
              <a:rPr lang="pt-BR" smtClean="0"/>
              <a:t>PREVIDÊNCIA: REFORMAR PARA EXCLUIR? </a:t>
            </a:r>
            <a:endParaRPr lang="pt-BR"/>
          </a:p>
        </p:txBody>
      </p:sp>
      <p:sp>
        <p:nvSpPr>
          <p:cNvPr id="5" name="Espaço Reservado para Número de Slide 4"/>
          <p:cNvSpPr>
            <a:spLocks noGrp="1"/>
          </p:cNvSpPr>
          <p:nvPr>
            <p:ph type="sldNum" sz="quarter" idx="12"/>
          </p:nvPr>
        </p:nvSpPr>
        <p:spPr/>
        <p:txBody>
          <a:bodyPr/>
          <a:lstStyle/>
          <a:p>
            <a:fld id="{E2DF291B-D7C1-4210-97AF-064ED7016919}" type="slidenum">
              <a:rPr lang="pt-BR" smtClean="0"/>
              <a:t>95</a:t>
            </a:fld>
            <a:endParaRPr lang="pt-B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381328"/>
            <a:ext cx="6706181" cy="42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41" y="1628800"/>
            <a:ext cx="7354551" cy="455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02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96</a:t>
            </a:fld>
            <a:endParaRPr lang="pt-BR"/>
          </a:p>
        </p:txBody>
      </p:sp>
      <p:sp>
        <p:nvSpPr>
          <p:cNvPr id="4" name="Retângulo 3"/>
          <p:cNvSpPr/>
          <p:nvPr/>
        </p:nvSpPr>
        <p:spPr>
          <a:xfrm>
            <a:off x="1547664" y="1124745"/>
            <a:ext cx="5832648" cy="3231654"/>
          </a:xfrm>
          <a:prstGeom prst="rect">
            <a:avLst/>
          </a:prstGeom>
        </p:spPr>
        <p:txBody>
          <a:bodyPr wrap="square">
            <a:spAutoFit/>
          </a:bodyPr>
          <a:lstStyle/>
          <a:p>
            <a:r>
              <a:rPr lang="pt-BR" sz="2800" b="1" dirty="0"/>
              <a:t>Recompor a capacidade financeira do Estado: maior equidade na distribuição dos custos do </a:t>
            </a:r>
            <a:r>
              <a:rPr lang="pt-BR" sz="2800" b="1" dirty="0" smtClean="0"/>
              <a:t>ajuste</a:t>
            </a:r>
          </a:p>
          <a:p>
            <a:endParaRPr lang="pt-BR" sz="2800" b="1" dirty="0"/>
          </a:p>
          <a:p>
            <a:r>
              <a:rPr lang="pt-BR" sz="2800" dirty="0"/>
              <a:t>	</a:t>
            </a:r>
          </a:p>
          <a:p>
            <a:r>
              <a:rPr lang="pt-BR" sz="3200" dirty="0"/>
              <a:t>1. </a:t>
            </a:r>
            <a:r>
              <a:rPr lang="pt-BR" sz="3600" b="1" dirty="0"/>
              <a:t>Reduzir </a:t>
            </a:r>
            <a:r>
              <a:rPr lang="pt-BR" sz="3600" b="1" dirty="0" smtClean="0"/>
              <a:t>juros</a:t>
            </a:r>
            <a:endParaRPr lang="pt-BR" sz="3600" b="1" dirty="0"/>
          </a:p>
        </p:txBody>
      </p:sp>
    </p:spTree>
    <p:extLst>
      <p:ext uri="{BB962C8B-B14F-4D97-AF65-F5344CB8AC3E}">
        <p14:creationId xmlns:p14="http://schemas.microsoft.com/office/powerpoint/2010/main" val="1249553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97</a:t>
            </a:fld>
            <a:endParaRPr lang="pt-B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82114"/>
            <a:ext cx="7632848" cy="613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8665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PREVIDÊNCIA: REFORMAR PARA EXCLUIR? </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98</a:t>
            </a:fld>
            <a:endParaRPr lang="pt-B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96875"/>
            <a:ext cx="6696744" cy="640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1945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Eduardo Fagnani</a:t>
            </a:r>
            <a:endParaRPr lang="pt-BR"/>
          </a:p>
        </p:txBody>
      </p:sp>
      <p:sp>
        <p:nvSpPr>
          <p:cNvPr id="3" name="Espaço Reservado para Número de Slide 2"/>
          <p:cNvSpPr>
            <a:spLocks noGrp="1"/>
          </p:cNvSpPr>
          <p:nvPr>
            <p:ph type="sldNum" sz="quarter" idx="12"/>
          </p:nvPr>
        </p:nvSpPr>
        <p:spPr/>
        <p:txBody>
          <a:bodyPr/>
          <a:lstStyle/>
          <a:p>
            <a:fld id="{E2DF291B-D7C1-4210-97AF-064ED7016919}" type="slidenum">
              <a:rPr lang="pt-BR" smtClean="0"/>
              <a:t>99</a:t>
            </a:fld>
            <a:endParaRPr lang="pt-BR"/>
          </a:p>
        </p:txBody>
      </p:sp>
      <p:sp>
        <p:nvSpPr>
          <p:cNvPr id="4" name="Retângulo 3"/>
          <p:cNvSpPr/>
          <p:nvPr/>
        </p:nvSpPr>
        <p:spPr>
          <a:xfrm>
            <a:off x="1763688" y="1556792"/>
            <a:ext cx="5094312" cy="1938992"/>
          </a:xfrm>
          <a:prstGeom prst="rect">
            <a:avLst/>
          </a:prstGeom>
        </p:spPr>
        <p:txBody>
          <a:bodyPr wrap="square">
            <a:spAutoFit/>
          </a:bodyPr>
          <a:lstStyle/>
          <a:p>
            <a:endParaRPr lang="pt-BR" sz="2800" dirty="0"/>
          </a:p>
          <a:p>
            <a:r>
              <a:rPr lang="pt-BR" sz="3200" b="1" dirty="0" smtClean="0"/>
              <a:t>2</a:t>
            </a:r>
            <a:r>
              <a:rPr lang="pt-BR" sz="3200" b="1" dirty="0"/>
              <a:t>. Revisar as renúncias tributárias</a:t>
            </a:r>
          </a:p>
          <a:p>
            <a:endParaRPr lang="pt-BR" sz="2800" dirty="0" smtClean="0"/>
          </a:p>
        </p:txBody>
      </p:sp>
    </p:spTree>
    <p:extLst>
      <p:ext uri="{BB962C8B-B14F-4D97-AF65-F5344CB8AC3E}">
        <p14:creationId xmlns:p14="http://schemas.microsoft.com/office/powerpoint/2010/main" val="2277400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lho">
  <a:themeElements>
    <a:clrScheme name="Brilh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critório Clássico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h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1133</TotalTime>
  <Words>2024</Words>
  <Application>Microsoft Office PowerPoint</Application>
  <PresentationFormat>Apresentação na tela (4:3)</PresentationFormat>
  <Paragraphs>514</Paragraphs>
  <Slides>110</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110</vt:i4>
      </vt:variant>
    </vt:vector>
  </HeadingPairs>
  <TitlesOfParts>
    <vt:vector size="113" baseType="lpstr">
      <vt:lpstr>Arial</vt:lpstr>
      <vt:lpstr>Calibri</vt:lpstr>
      <vt:lpstr>Brilho</vt:lpstr>
      <vt:lpstr>    </vt:lpstr>
      <vt:lpstr>Apresentação do PowerPoint</vt:lpstr>
      <vt:lpstr>Apresentação do PowerPoint</vt:lpstr>
      <vt:lpstr>Apresentação do PowerPoint</vt:lpstr>
      <vt:lpstr>Acesso</vt:lpstr>
      <vt:lpstr>1.</vt:lpstr>
      <vt:lpstr>Apresentação do PowerPoint</vt:lpstr>
      <vt:lpstr>2.</vt:lpstr>
      <vt:lpstr>Apresentação do PowerPoint</vt:lpstr>
      <vt:lpstr>Apresentação do PowerPoint</vt:lpstr>
      <vt:lpstr>Apresentação do PowerPoint</vt:lpstr>
      <vt:lpstr>Rotatividade e Informalidade: dificuldade em contribuir</vt:lpstr>
      <vt:lpstr> </vt:lpstr>
      <vt:lpstr> As desigualdades brasileiras na comparação internacional.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As condições de vida no Brasil vistas a partir das suas profundas desigualdades regionais e sociais. </vt:lpstr>
      <vt:lpstr>Apresentação do PowerPoint</vt:lpstr>
      <vt:lpstr>IDH dos municípios brasileiros</vt:lpstr>
      <vt:lpstr>Apresentação do PowerPoint</vt:lpstr>
      <vt:lpstr>3.</vt:lpstr>
      <vt:lpstr>4.</vt:lpstr>
      <vt:lpstr>Apresentação do PowerPoint</vt:lpstr>
      <vt:lpstr>Apresentação do PowerPoint</vt:lpstr>
      <vt:lpstr>5.</vt:lpstr>
      <vt:lpstr>5.1. A Reforma Já Foi Feita</vt:lpstr>
      <vt:lpstr>Apresentação do PowerPoint</vt:lpstr>
      <vt:lpstr>Apresentação do PowerPoint</vt:lpstr>
      <vt:lpstr>Apresentação do PowerPoint</vt:lpstr>
      <vt:lpstr>Apresentação do PowerPoint</vt:lpstr>
      <vt:lpstr>Apresentação do PowerPoint</vt:lpstr>
      <vt:lpstr> EM 2060 TEREMOS APOSENTADORIA DE “MARAJÁS”? </vt:lpstr>
      <vt:lpstr>5.2.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Pedalada Constitucional  “Déficit” da Previdência (INSS): a Previdência não faz parte da Seguridade?   Contabilidade Criativa  “Déficit” da Seguridade Social: o RPPS é  parte da Seguridade?     O importante posicionamento da OAB Nacional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5.3.  </vt:lpstr>
      <vt:lpstr>Apresentação do PowerPoint</vt:lpstr>
      <vt:lpstr>Apresentação do PowerPoint</vt:lpstr>
      <vt:lpstr>5.4.  </vt:lpstr>
      <vt:lpstr> </vt:lpstr>
      <vt:lpstr>Apresentação do PowerPoint</vt:lpstr>
      <vt:lpstr>Apresentação do PowerPoint</vt:lpstr>
      <vt:lpstr>Apresentação do PowerPoint</vt:lpstr>
      <vt:lpstr>Apresentação do PowerPoint</vt:lpstr>
      <vt:lpstr>Apresentação do PowerPoint</vt:lpstr>
      <vt:lpstr>6.</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Resultado do RGPS, urbano  (R$ bilhões nominais e % do PIB)</vt:lpstr>
      <vt:lpstr>RGPS- CONTRIBUIÇÕES PREVIDENCIÁRIAS (EMPREGADOR E TRABALHADOR) Taxa de crescimento real anual (2001-2016) Elaboração: Denise Gentil</vt:lpstr>
      <vt:lpstr>RECEITAS DA SEGURIDADE SOCIAL Taxa de crescimento real anual (2007-2016) Elaboração: Denise Gentil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Questão Central.</vt:lpstr>
      <vt:lpstr>Muito 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Previdência:  reformar para excluir?</dc:title>
  <dc:creator>FAGNANI</dc:creator>
  <cp:lastModifiedBy>Paulo Borges</cp:lastModifiedBy>
  <cp:revision>113</cp:revision>
  <dcterms:created xsi:type="dcterms:W3CDTF">2017-01-31T08:52:59Z</dcterms:created>
  <dcterms:modified xsi:type="dcterms:W3CDTF">2017-05-08T12:37:31Z</dcterms:modified>
</cp:coreProperties>
</file>